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8" r:id="rId3"/>
    <p:sldId id="282" r:id="rId4"/>
    <p:sldId id="283" r:id="rId5"/>
    <p:sldId id="301" r:id="rId6"/>
    <p:sldId id="289" r:id="rId7"/>
    <p:sldId id="295" r:id="rId8"/>
    <p:sldId id="294" r:id="rId9"/>
    <p:sldId id="299" r:id="rId10"/>
    <p:sldId id="291" r:id="rId11"/>
    <p:sldId id="303" r:id="rId12"/>
    <p:sldId id="272" r:id="rId13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5A9E"/>
    <a:srgbClr val="D60000"/>
    <a:srgbClr val="A7FFA7"/>
    <a:srgbClr val="79FF79"/>
    <a:srgbClr val="47FF47"/>
    <a:srgbClr val="00A200"/>
    <a:srgbClr val="008000"/>
    <a:srgbClr val="00D000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FC677B5-C607-4EDC-8902-8DDE9E8B915B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27F5D2E-92B3-46F8-BDA0-A997C2F437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B91ADD-B731-48B4-A25A-185AB1A0529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C82DB-CFEF-43EA-AF35-EB6309E131BC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72FE0-E58A-4CB3-B149-7859BCEF41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B3915-9E0F-4661-8775-08F88009F0FD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1B567-49FF-4C39-8AB4-449E08E1E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18A0F-37F7-4493-A82F-DD03F2285758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7FE6-D61D-4899-B169-5BF811645F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D615F-FB0B-4C98-9A3E-A7D1FA1A4468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8FB12-156E-44B7-A175-24A81BAEF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1DC8A-EFBB-445B-8026-E642F9E2CA35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CE25-D484-47E5-8F6C-0EFBBEBDE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5A81A-3AE5-4B07-911A-A6E1DE82E8C4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E8F4-7813-4389-946F-51ADF70D4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84CF7-9A95-44DE-8F72-3BF3FDF1467E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E2117-95A8-4871-80DA-959A1F26A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D5B78-B147-4FA9-9B5E-90DC4220830B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49F2-573A-49DE-8F33-208952815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9A834-179E-4F52-AED2-D083F1C63C99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B98FA-D7A2-40E9-9F5F-842CB20FC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C9ED5-6E69-46B6-819F-BE35F7EBCA32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20B29-A7D7-4221-92C2-655E456AD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341F7-C176-49BF-995B-3006756E2065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D6882-6116-4DF9-B41A-C08A576C0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BFE46-944C-409B-A999-18F38F6D6987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67088E-AABE-4704-A710-6F2C8F04B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png"/><Relationship Id="rId7" Type="http://schemas.openxmlformats.org/officeDocument/2006/relationships/hyperlink" Target="https://yandex.ru/images/search?img_url=http://i1.smotra.ru/data/img/galleries/9448/9796/sm_img-109993.jpg&amp;uinfo=sw-1920-sh-1080-ww-1903-wh-976-pd-1-wp-16x9_1920x1080&amp;_=1432703263311&amp;p=1&amp;viewport=wide&amp;text=%D0%B3%D0%B5%D1%80%D0%B1%20%D0%B3%D0%BE%D1%80%D0%BE%D0%B4%D0%B0%20%D1%83%D1%84%D0%B0&amp;pos=40&amp;rpt=simage&amp;pin=1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ahml.ru/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4050"/>
            <a:ext cx="44196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113" y="1870075"/>
            <a:ext cx="5884862" cy="178117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3100" b="1" dirty="0" smtClean="0">
                <a:solidFill>
                  <a:schemeClr val="tx2"/>
                </a:solidFill>
              </a:rPr>
              <a:t/>
            </a:r>
            <a:br>
              <a:rPr lang="ru-RU" sz="3100" b="1" dirty="0" smtClean="0">
                <a:solidFill>
                  <a:schemeClr val="tx2"/>
                </a:solidFill>
              </a:rPr>
            </a:br>
            <a:r>
              <a:rPr lang="ru-RU" sz="3100" b="1" dirty="0">
                <a:solidFill>
                  <a:schemeClr val="tx2"/>
                </a:solidFill>
              </a:rPr>
              <a:t/>
            </a:r>
            <a:br>
              <a:rPr lang="ru-RU" sz="3100" b="1" dirty="0">
                <a:solidFill>
                  <a:schemeClr val="tx2"/>
                </a:solidFill>
              </a:rPr>
            </a:br>
            <a:r>
              <a:rPr lang="ru-RU" sz="3100" b="1" dirty="0" smtClean="0">
                <a:solidFill>
                  <a:schemeClr val="tx2"/>
                </a:solidFill>
              </a:rPr>
              <a:t>Доступная ипотека </a:t>
            </a:r>
            <a:br>
              <a:rPr lang="ru-RU" sz="3100" b="1" dirty="0" smtClean="0">
                <a:solidFill>
                  <a:schemeClr val="tx2"/>
                </a:solidFill>
              </a:rPr>
            </a:br>
            <a:r>
              <a:rPr lang="ru-RU" sz="3100" b="1" dirty="0" smtClean="0">
                <a:solidFill>
                  <a:schemeClr val="tx2"/>
                </a:solidFill>
              </a:rPr>
              <a:t>для </a:t>
            </a:r>
            <a:r>
              <a:rPr lang="ru-RU" sz="3100" b="1" smtClean="0">
                <a:solidFill>
                  <a:schemeClr val="tx2"/>
                </a:solidFill>
              </a:rPr>
              <a:t>работников МУП</a:t>
            </a:r>
            <a:r>
              <a:rPr lang="ru-RU" sz="3100" b="1" dirty="0" smtClean="0">
                <a:solidFill>
                  <a:schemeClr val="tx2"/>
                </a:solidFill>
              </a:rPr>
              <a:t/>
            </a:r>
            <a:br>
              <a:rPr lang="ru-RU" sz="3100" b="1" dirty="0" smtClean="0">
                <a:solidFill>
                  <a:schemeClr val="tx2"/>
                </a:solidFill>
              </a:rPr>
            </a:br>
            <a:r>
              <a:rPr lang="ru-RU" sz="3100" b="1" dirty="0" smtClean="0">
                <a:solidFill>
                  <a:schemeClr val="tx2"/>
                </a:solidFill>
              </a:rPr>
              <a:t/>
            </a:r>
            <a:br>
              <a:rPr lang="ru-RU" sz="3100" b="1" dirty="0" smtClean="0">
                <a:solidFill>
                  <a:schemeClr val="tx2"/>
                </a:solidFill>
              </a:rPr>
            </a:br>
            <a:endParaRPr lang="ru-RU" sz="4000" dirty="0">
              <a:solidFill>
                <a:srgbClr val="005A9E"/>
              </a:solidFill>
            </a:endParaRPr>
          </a:p>
        </p:txBody>
      </p:sp>
      <p:pic>
        <p:nvPicPr>
          <p:cNvPr id="14339" name="Рисунок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9975" y="246063"/>
            <a:ext cx="28209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4075113" y="3738563"/>
            <a:ext cx="48958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sz="3600" b="1">
              <a:solidFill>
                <a:srgbClr val="002060"/>
              </a:solidFill>
              <a:latin typeface="Calibri" pitchFamily="34" charset="0"/>
            </a:endParaRPr>
          </a:p>
          <a:p>
            <a:pPr algn="r"/>
            <a:r>
              <a:rPr lang="ru-RU" sz="2800" b="1">
                <a:solidFill>
                  <a:schemeClr val="tx2"/>
                </a:solidFill>
                <a:latin typeface="Calibri" pitchFamily="34" charset="0"/>
              </a:rPr>
              <a:t>Июль 2015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3850" y="195263"/>
            <a:ext cx="583247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small" dirty="0" err="1">
                <a:solidFill>
                  <a:schemeClr val="tx2"/>
                </a:solidFill>
                <a:latin typeface="+mn-lt"/>
                <a:cs typeface="+mn-cs"/>
              </a:rPr>
              <a:t>оао</a:t>
            </a:r>
            <a:r>
              <a:rPr lang="ru-RU" sz="2800" b="1" cap="small" dirty="0">
                <a:solidFill>
                  <a:schemeClr val="tx2"/>
                </a:solidFill>
                <a:latin typeface="+mn-lt"/>
                <a:cs typeface="+mn-cs"/>
              </a:rPr>
              <a:t> «уфимское городское агентство ипотечного кредитования»</a:t>
            </a:r>
            <a:endParaRPr lang="ru-RU" sz="2800" b="1" cap="small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3059113" y="2463800"/>
            <a:ext cx="1944687" cy="11874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34113" y="4902200"/>
            <a:ext cx="2909887" cy="24923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flipH="1">
            <a:off x="5762625" y="4902200"/>
            <a:ext cx="471488" cy="249238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27"/>
          <p:cNvSpPr txBox="1">
            <a:spLocks noChangeArrowheads="1"/>
          </p:cNvSpPr>
          <p:nvPr/>
        </p:nvSpPr>
        <p:spPr bwMode="auto">
          <a:xfrm>
            <a:off x="8505825" y="4521200"/>
            <a:ext cx="5969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10</a:t>
            </a:r>
          </a:p>
        </p:txBody>
      </p:sp>
      <p:sp>
        <p:nvSpPr>
          <p:cNvPr id="11" name="Кольцо 10"/>
          <p:cNvSpPr/>
          <p:nvPr/>
        </p:nvSpPr>
        <p:spPr>
          <a:xfrm>
            <a:off x="4164013" y="2187575"/>
            <a:ext cx="1835150" cy="171450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581" name="TextBox 11"/>
          <p:cNvSpPr txBox="1">
            <a:spLocks noChangeArrowheads="1"/>
          </p:cNvSpPr>
          <p:nvPr/>
        </p:nvSpPr>
        <p:spPr bwMode="auto">
          <a:xfrm>
            <a:off x="4572000" y="2484438"/>
            <a:ext cx="10096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Сумма займа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4582" name="TextBox 14"/>
          <p:cNvSpPr txBox="1">
            <a:spLocks noChangeArrowheads="1"/>
          </p:cNvSpPr>
          <p:nvPr/>
        </p:nvSpPr>
        <p:spPr bwMode="auto">
          <a:xfrm>
            <a:off x="4354513" y="3127375"/>
            <a:ext cx="1482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300 000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руб.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0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00 000 </a:t>
            </a:r>
            <a:r>
              <a:rPr lang="ru-RU" sz="1100">
                <a:latin typeface="Calibri" pitchFamily="34" charset="0"/>
              </a:rPr>
              <a:t>руб.</a:t>
            </a:r>
          </a:p>
        </p:txBody>
      </p:sp>
      <p:sp>
        <p:nvSpPr>
          <p:cNvPr id="6" name="Минус 5"/>
          <p:cNvSpPr/>
          <p:nvPr/>
        </p:nvSpPr>
        <p:spPr>
          <a:xfrm>
            <a:off x="4164013" y="2930525"/>
            <a:ext cx="1784350" cy="111125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Кольцо 15"/>
          <p:cNvSpPr/>
          <p:nvPr/>
        </p:nvSpPr>
        <p:spPr>
          <a:xfrm>
            <a:off x="6516688" y="785813"/>
            <a:ext cx="2444750" cy="23606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585" name="TextBox 16"/>
          <p:cNvSpPr txBox="1">
            <a:spLocks noChangeArrowheads="1"/>
          </p:cNvSpPr>
          <p:nvPr/>
        </p:nvSpPr>
        <p:spPr bwMode="auto">
          <a:xfrm>
            <a:off x="7164388" y="1238250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Ставка</a:t>
            </a:r>
            <a:endParaRPr lang="ru-RU" sz="20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6361113" y="1719263"/>
            <a:ext cx="2757487" cy="158750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87" name="TextBox 18"/>
          <p:cNvSpPr txBox="1">
            <a:spLocks noChangeArrowheads="1"/>
          </p:cNvSpPr>
          <p:nvPr/>
        </p:nvSpPr>
        <p:spPr bwMode="auto">
          <a:xfrm>
            <a:off x="7034213" y="1947863"/>
            <a:ext cx="14827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min</a:t>
            </a:r>
            <a:r>
              <a:rPr lang="en-US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D60000"/>
                </a:solidFill>
                <a:latin typeface="Calibri" pitchFamily="34" charset="0"/>
              </a:rPr>
              <a:t>7,5%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2800" b="1">
                <a:solidFill>
                  <a:srgbClr val="D60000"/>
                </a:solidFill>
                <a:latin typeface="Calibri" pitchFamily="34" charset="0"/>
              </a:rPr>
              <a:t>10%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ru-RU" sz="1100">
              <a:latin typeface="Calibri" pitchFamily="34" charset="0"/>
            </a:endParaRPr>
          </a:p>
        </p:txBody>
      </p:sp>
      <p:sp>
        <p:nvSpPr>
          <p:cNvPr id="20" name="Кольцо 19"/>
          <p:cNvSpPr/>
          <p:nvPr/>
        </p:nvSpPr>
        <p:spPr>
          <a:xfrm>
            <a:off x="2141538" y="3094038"/>
            <a:ext cx="1352550" cy="128905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589" name="TextBox 20"/>
          <p:cNvSpPr txBox="1">
            <a:spLocks noChangeArrowheads="1"/>
          </p:cNvSpPr>
          <p:nvPr/>
        </p:nvSpPr>
        <p:spPr bwMode="auto">
          <a:xfrm>
            <a:off x="2536825" y="3259138"/>
            <a:ext cx="10096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Срок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4590" name="TextBox 22"/>
          <p:cNvSpPr txBox="1">
            <a:spLocks noChangeArrowheads="1"/>
          </p:cNvSpPr>
          <p:nvPr/>
        </p:nvSpPr>
        <p:spPr bwMode="auto">
          <a:xfrm>
            <a:off x="2093913" y="3702050"/>
            <a:ext cx="14827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года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25 </a:t>
            </a:r>
            <a:r>
              <a:rPr lang="ru-RU" sz="1100">
                <a:latin typeface="Calibri" pitchFamily="34" charset="0"/>
              </a:rPr>
              <a:t>лет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4591" name="TextBox 24"/>
          <p:cNvSpPr txBox="1">
            <a:spLocks noChangeArrowheads="1"/>
          </p:cNvSpPr>
          <p:nvPr/>
        </p:nvSpPr>
        <p:spPr bwMode="auto">
          <a:xfrm>
            <a:off x="376238" y="3770313"/>
            <a:ext cx="12239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Первый взнос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6" name="Минус 25"/>
          <p:cNvSpPr/>
          <p:nvPr/>
        </p:nvSpPr>
        <p:spPr>
          <a:xfrm>
            <a:off x="269875" y="4044950"/>
            <a:ext cx="1201738" cy="107950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593" name="TextBox 26"/>
          <p:cNvSpPr txBox="1">
            <a:spLocks noChangeArrowheads="1"/>
          </p:cNvSpPr>
          <p:nvPr/>
        </p:nvSpPr>
        <p:spPr bwMode="auto">
          <a:xfrm>
            <a:off x="117475" y="4217988"/>
            <a:ext cx="14827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20%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9" name="Кольцо 28"/>
          <p:cNvSpPr/>
          <p:nvPr/>
        </p:nvSpPr>
        <p:spPr>
          <a:xfrm>
            <a:off x="311150" y="3540125"/>
            <a:ext cx="1201738" cy="1203325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0" name="Минус 29"/>
          <p:cNvSpPr/>
          <p:nvPr/>
        </p:nvSpPr>
        <p:spPr>
          <a:xfrm>
            <a:off x="2166938" y="3552825"/>
            <a:ext cx="1338262" cy="109538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96" name="Рисунок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163" y="201613"/>
            <a:ext cx="398145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7" name="Прямоугольник 4"/>
          <p:cNvSpPr>
            <a:spLocks noChangeArrowheads="1"/>
          </p:cNvSpPr>
          <p:nvPr/>
        </p:nvSpPr>
        <p:spPr bwMode="auto">
          <a:xfrm>
            <a:off x="436563" y="1585913"/>
            <a:ext cx="3727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Calibri" pitchFamily="34" charset="0"/>
              </a:rPr>
              <a:t>программа-горожанин.рф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7"/>
          <p:cNvSpPr txBox="1">
            <a:spLocks noChangeArrowheads="1"/>
          </p:cNvSpPr>
          <p:nvPr/>
        </p:nvSpPr>
        <p:spPr bwMode="auto">
          <a:xfrm>
            <a:off x="8588375" y="4516438"/>
            <a:ext cx="5556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11</a:t>
            </a:r>
          </a:p>
        </p:txBody>
      </p:sp>
      <p:sp>
        <p:nvSpPr>
          <p:cNvPr id="25604" name="Прямоугольник 13"/>
          <p:cNvSpPr>
            <a:spLocks noChangeArrowheads="1"/>
          </p:cNvSpPr>
          <p:nvPr/>
        </p:nvSpPr>
        <p:spPr bwMode="auto">
          <a:xfrm>
            <a:off x="919163" y="3035300"/>
            <a:ext cx="16573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Обратиться в муниципалитет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605" name="Прямоугольник 14"/>
          <p:cNvSpPr>
            <a:spLocks noChangeArrowheads="1"/>
          </p:cNvSpPr>
          <p:nvPr/>
        </p:nvSpPr>
        <p:spPr bwMode="auto">
          <a:xfrm>
            <a:off x="2990850" y="3035300"/>
            <a:ext cx="16573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Стать участником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606" name="Прямоугольник 22"/>
          <p:cNvSpPr>
            <a:spLocks noChangeArrowheads="1"/>
          </p:cNvSpPr>
          <p:nvPr/>
        </p:nvSpPr>
        <p:spPr bwMode="auto">
          <a:xfrm>
            <a:off x="7245350" y="3032125"/>
            <a:ext cx="14303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Купить квартиру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5607" name="Прямоугольник 32"/>
          <p:cNvSpPr>
            <a:spLocks noChangeArrowheads="1"/>
          </p:cNvSpPr>
          <p:nvPr/>
        </p:nvSpPr>
        <p:spPr bwMode="auto">
          <a:xfrm>
            <a:off x="1871663" y="3916363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08" name="Прямоугольник 33"/>
          <p:cNvSpPr>
            <a:spLocks noChangeArrowheads="1"/>
          </p:cNvSpPr>
          <p:nvPr/>
        </p:nvSpPr>
        <p:spPr bwMode="auto">
          <a:xfrm>
            <a:off x="3705225" y="322262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2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09" name="Прямоугольник 34"/>
          <p:cNvSpPr>
            <a:spLocks noChangeArrowheads="1"/>
          </p:cNvSpPr>
          <p:nvPr/>
        </p:nvSpPr>
        <p:spPr bwMode="auto">
          <a:xfrm>
            <a:off x="5511800" y="2566988"/>
            <a:ext cx="4445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3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10" name="Прямоугольник 35"/>
          <p:cNvSpPr>
            <a:spLocks noChangeArrowheads="1"/>
          </p:cNvSpPr>
          <p:nvPr/>
        </p:nvSpPr>
        <p:spPr bwMode="auto">
          <a:xfrm>
            <a:off x="7327900" y="186372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4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5611" name="Прямоугольник 38"/>
          <p:cNvSpPr>
            <a:spLocks noChangeArrowheads="1"/>
          </p:cNvSpPr>
          <p:nvPr/>
        </p:nvSpPr>
        <p:spPr bwMode="auto">
          <a:xfrm>
            <a:off x="2921000" y="2274888"/>
            <a:ext cx="18557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Выбрать </a:t>
            </a:r>
          </a:p>
          <a:p>
            <a:pPr algn="ctr"/>
            <a:r>
              <a:rPr lang="ru-RU" sz="1600">
                <a:latin typeface="Calibri" pitchFamily="34" charset="0"/>
              </a:rPr>
              <a:t>квартиру</a:t>
            </a:r>
          </a:p>
          <a:p>
            <a:pPr algn="ctr"/>
            <a:r>
              <a:rPr lang="ru-RU" sz="1600">
                <a:latin typeface="Calibri" pitchFamily="34" charset="0"/>
              </a:rPr>
              <a:t>УГАИК/Застройщик</a:t>
            </a:r>
          </a:p>
        </p:txBody>
      </p:sp>
      <p:sp>
        <p:nvSpPr>
          <p:cNvPr id="25612" name="Прямоугольник 42"/>
          <p:cNvSpPr>
            <a:spLocks noChangeArrowheads="1"/>
          </p:cNvSpPr>
          <p:nvPr/>
        </p:nvSpPr>
        <p:spPr bwMode="auto">
          <a:xfrm>
            <a:off x="4846638" y="1790700"/>
            <a:ext cx="1774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Получить </a:t>
            </a:r>
          </a:p>
          <a:p>
            <a:pPr algn="ctr"/>
            <a:r>
              <a:rPr lang="ru-RU" sz="1600">
                <a:latin typeface="Calibri" pitchFamily="34" charset="0"/>
              </a:rPr>
              <a:t>одобрение займа </a:t>
            </a:r>
          </a:p>
        </p:txBody>
      </p:sp>
      <p:sp>
        <p:nvSpPr>
          <p:cNvPr id="25613" name="Прямоугольник 43"/>
          <p:cNvSpPr>
            <a:spLocks noChangeArrowheads="1"/>
          </p:cNvSpPr>
          <p:nvPr/>
        </p:nvSpPr>
        <p:spPr bwMode="auto">
          <a:xfrm>
            <a:off x="6916738" y="1152525"/>
            <a:ext cx="11699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latin typeface="Calibri" pitchFamily="34" charset="0"/>
              </a:rPr>
              <a:t>Оформить </a:t>
            </a:r>
          </a:p>
          <a:p>
            <a:pPr algn="ctr"/>
            <a:r>
              <a:rPr lang="ru-RU" sz="1600" b="1">
                <a:latin typeface="Calibri" pitchFamily="34" charset="0"/>
              </a:rPr>
              <a:t>покупку!!!</a:t>
            </a:r>
          </a:p>
        </p:txBody>
      </p:sp>
      <p:sp>
        <p:nvSpPr>
          <p:cNvPr id="25614" name="Прямоугольник 44"/>
          <p:cNvSpPr>
            <a:spLocks noChangeArrowheads="1"/>
          </p:cNvSpPr>
          <p:nvPr/>
        </p:nvSpPr>
        <p:spPr bwMode="auto">
          <a:xfrm>
            <a:off x="190500" y="1476375"/>
            <a:ext cx="2800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4 шага</a:t>
            </a:r>
            <a:endParaRPr lang="ru-RU" sz="7200">
              <a:latin typeface="Calibri" pitchFamily="34" charset="0"/>
            </a:endParaRPr>
          </a:p>
        </p:txBody>
      </p:sp>
      <p:sp>
        <p:nvSpPr>
          <p:cNvPr id="25615" name="Прямоугольник 45"/>
          <p:cNvSpPr>
            <a:spLocks noChangeArrowheads="1"/>
          </p:cNvSpPr>
          <p:nvPr/>
        </p:nvSpPr>
        <p:spPr bwMode="auto">
          <a:xfrm>
            <a:off x="190500" y="798513"/>
            <a:ext cx="3433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ПРОСТО</a:t>
            </a:r>
            <a:endParaRPr lang="ru-RU" sz="7200">
              <a:latin typeface="Calibri" pitchFamily="34" charset="0"/>
            </a:endParaRPr>
          </a:p>
        </p:txBody>
      </p:sp>
      <p:pic>
        <p:nvPicPr>
          <p:cNvPr id="25616" name="Рисунок 3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163" y="201613"/>
            <a:ext cx="2416175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7" name="Прямоугольник 46"/>
          <p:cNvSpPr>
            <a:spLocks noChangeArrowheads="1"/>
          </p:cNvSpPr>
          <p:nvPr/>
        </p:nvSpPr>
        <p:spPr bwMode="auto">
          <a:xfrm>
            <a:off x="3203575" y="342900"/>
            <a:ext cx="3136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программа-горожанин.рф</a:t>
            </a:r>
          </a:p>
        </p:txBody>
      </p:sp>
      <p:sp>
        <p:nvSpPr>
          <p:cNvPr id="25618" name="Прямоугольник 47"/>
          <p:cNvSpPr>
            <a:spLocks noChangeArrowheads="1"/>
          </p:cNvSpPr>
          <p:nvPr/>
        </p:nvSpPr>
        <p:spPr bwMode="auto">
          <a:xfrm>
            <a:off x="1436688" y="2970213"/>
            <a:ext cx="1377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Обратиться в </a:t>
            </a:r>
          </a:p>
          <a:p>
            <a:pPr algn="ctr"/>
            <a:r>
              <a:rPr lang="ru-RU" sz="1600">
                <a:latin typeface="Calibri" pitchFamily="34" charset="0"/>
              </a:rPr>
              <a:t>УГАИК</a:t>
            </a:r>
          </a:p>
          <a:p>
            <a:pPr algn="ctr"/>
            <a:r>
              <a:rPr lang="ru-RU" sz="1600">
                <a:latin typeface="Calibri" pitchFamily="34" charset="0"/>
              </a:rPr>
              <a:t>офис/сайт</a:t>
            </a:r>
          </a:p>
        </p:txBody>
      </p:sp>
      <p:sp>
        <p:nvSpPr>
          <p:cNvPr id="51" name="Половина рамки 50"/>
          <p:cNvSpPr/>
          <p:nvPr/>
        </p:nvSpPr>
        <p:spPr>
          <a:xfrm>
            <a:off x="6627813" y="1801813"/>
            <a:ext cx="1960562" cy="733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Половина рамки 51"/>
          <p:cNvSpPr/>
          <p:nvPr/>
        </p:nvSpPr>
        <p:spPr>
          <a:xfrm>
            <a:off x="4808538" y="2478088"/>
            <a:ext cx="1960562" cy="733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3" name="Половина рамки 52"/>
          <p:cNvSpPr/>
          <p:nvPr/>
        </p:nvSpPr>
        <p:spPr>
          <a:xfrm>
            <a:off x="3003550" y="3143250"/>
            <a:ext cx="1960563" cy="733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4" name="Половина рамки 53"/>
          <p:cNvSpPr/>
          <p:nvPr/>
        </p:nvSpPr>
        <p:spPr>
          <a:xfrm>
            <a:off x="1189038" y="3817938"/>
            <a:ext cx="1960562" cy="733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38" y="1357313"/>
            <a:ext cx="7377112" cy="1781175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ru-RU" sz="3100" b="1" cap="all" dirty="0" smtClean="0">
                <a:solidFill>
                  <a:schemeClr val="tx2"/>
                </a:solidFill>
              </a:rPr>
              <a:t>г. Уфа</a:t>
            </a:r>
            <a:r>
              <a:rPr lang="ru-RU" sz="3100" b="1" cap="all" dirty="0">
                <a:solidFill>
                  <a:schemeClr val="tx2"/>
                </a:solidFill>
              </a:rPr>
              <a:t>, </a:t>
            </a:r>
            <a:r>
              <a:rPr lang="ru-RU" sz="3100" b="1" cap="all" dirty="0" smtClean="0">
                <a:solidFill>
                  <a:schemeClr val="tx2"/>
                </a:solidFill>
              </a:rPr>
              <a:t>ул. Ленина, д.70, </a:t>
            </a:r>
            <a:br>
              <a:rPr lang="ru-RU" sz="3100" b="1" cap="all" dirty="0" smtClean="0">
                <a:solidFill>
                  <a:schemeClr val="tx2"/>
                </a:solidFill>
              </a:rPr>
            </a:br>
            <a:r>
              <a:rPr lang="ru-RU" sz="3100" b="1" cap="all" dirty="0" smtClean="0">
                <a:solidFill>
                  <a:schemeClr val="tx2"/>
                </a:solidFill>
              </a:rPr>
              <a:t>Телефон: +7 (</a:t>
            </a:r>
            <a:r>
              <a:rPr lang="ru-RU" sz="3100" b="1" cap="all" dirty="0">
                <a:solidFill>
                  <a:schemeClr val="tx2"/>
                </a:solidFill>
              </a:rPr>
              <a:t>347</a:t>
            </a:r>
            <a:r>
              <a:rPr lang="ru-RU" sz="3100" b="1" cap="all" dirty="0" smtClean="0">
                <a:solidFill>
                  <a:schemeClr val="tx2"/>
                </a:solidFill>
              </a:rPr>
              <a:t>) 285 11 11</a:t>
            </a:r>
            <a:br>
              <a:rPr lang="ru-RU" sz="3100" b="1" cap="all" dirty="0" smtClean="0">
                <a:solidFill>
                  <a:schemeClr val="tx2"/>
                </a:solidFill>
              </a:rPr>
            </a:br>
            <a:r>
              <a:rPr lang="ru-RU" sz="3100" b="1" cap="all" dirty="0" smtClean="0">
                <a:solidFill>
                  <a:schemeClr val="tx2"/>
                </a:solidFill>
              </a:rPr>
              <a:t>горячая линия: 8 800 222 11 11 	</a:t>
            </a:r>
            <a:r>
              <a:rPr lang="ru-RU" sz="3100" b="1" cap="all" dirty="0">
                <a:solidFill>
                  <a:schemeClr val="tx2"/>
                </a:solidFill>
              </a:rPr>
              <a:t/>
            </a:r>
            <a:br>
              <a:rPr lang="ru-RU" sz="3100" b="1" cap="all" dirty="0">
                <a:solidFill>
                  <a:schemeClr val="tx2"/>
                </a:solidFill>
              </a:rPr>
            </a:br>
            <a:r>
              <a:rPr lang="ru-RU" sz="3100" b="1" cap="all" dirty="0" smtClean="0">
                <a:solidFill>
                  <a:schemeClr val="tx2"/>
                </a:solidFill>
              </a:rPr>
              <a:t>е-</a:t>
            </a:r>
            <a:r>
              <a:rPr lang="en-US" sz="3100" b="1" cap="all" dirty="0" smtClean="0">
                <a:solidFill>
                  <a:schemeClr val="tx2"/>
                </a:solidFill>
              </a:rPr>
              <a:t>mail</a:t>
            </a:r>
            <a:r>
              <a:rPr lang="ru-RU" sz="3100" b="1" cap="all" dirty="0" smtClean="0">
                <a:solidFill>
                  <a:schemeClr val="tx2"/>
                </a:solidFill>
              </a:rPr>
              <a:t>:</a:t>
            </a:r>
            <a:r>
              <a:rPr lang="en-US" sz="3100" b="1" cap="all" dirty="0">
                <a:solidFill>
                  <a:schemeClr val="tx2"/>
                </a:solidFill>
              </a:rPr>
              <a:t> </a:t>
            </a:r>
            <a:r>
              <a:rPr lang="en-US" sz="3100" b="1" cap="all" dirty="0" smtClean="0">
                <a:solidFill>
                  <a:schemeClr val="tx2"/>
                </a:solidFill>
              </a:rPr>
              <a:t>info@ugaik.ru</a:t>
            </a:r>
            <a:r>
              <a:rPr lang="ru-RU" sz="3100" dirty="0">
                <a:solidFill>
                  <a:schemeClr val="tx2"/>
                </a:solidFill>
              </a:rPr>
              <a:t/>
            </a:r>
            <a:br>
              <a:rPr lang="ru-RU" sz="3100" dirty="0">
                <a:solidFill>
                  <a:schemeClr val="tx2"/>
                </a:solidFill>
              </a:rPr>
            </a:br>
            <a:endParaRPr lang="ru-RU" sz="3100" dirty="0">
              <a:solidFill>
                <a:schemeClr val="tx2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443413"/>
            <a:ext cx="9144000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ый треугольник 8"/>
          <p:cNvSpPr/>
          <p:nvPr/>
        </p:nvSpPr>
        <p:spPr>
          <a:xfrm flipH="1">
            <a:off x="5832475" y="1951038"/>
            <a:ext cx="1944688" cy="11874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3850" y="195263"/>
            <a:ext cx="583247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small" dirty="0" err="1">
                <a:solidFill>
                  <a:schemeClr val="tx2"/>
                </a:solidFill>
                <a:latin typeface="+mn-lt"/>
                <a:cs typeface="+mn-cs"/>
              </a:rPr>
              <a:t>оао</a:t>
            </a:r>
            <a:r>
              <a:rPr lang="ru-RU" sz="2800" b="1" cap="small" dirty="0">
                <a:solidFill>
                  <a:schemeClr val="tx2"/>
                </a:solidFill>
                <a:latin typeface="+mn-lt"/>
                <a:cs typeface="+mn-cs"/>
              </a:rPr>
              <a:t> «уфимское городское агентство ипотечного кредитования»</a:t>
            </a:r>
            <a:endParaRPr lang="ru-RU" sz="2800" b="1" cap="small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pic>
        <p:nvPicPr>
          <p:cNvPr id="26629" name="Рисунок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9975" y="246063"/>
            <a:ext cx="282098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23850" y="3435350"/>
            <a:ext cx="7416800" cy="11525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3100" b="1" cap="all" dirty="0" smtClean="0">
                <a:solidFill>
                  <a:schemeClr val="tx2"/>
                </a:solidFill>
              </a:rPr>
              <a:t>г. СТЕРЛИТАМАК, ул. КОММУНИСТИЧЕСКАЯ, д.85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3100" b="1" cap="all" dirty="0" smtClean="0">
                <a:solidFill>
                  <a:schemeClr val="tx2"/>
                </a:solidFill>
              </a:rPr>
              <a:t>горячая линия: 8 800 222 11 11 	</a:t>
            </a:r>
            <a:br>
              <a:rPr lang="ru-RU" sz="3100" b="1" cap="all" dirty="0" smtClean="0">
                <a:solidFill>
                  <a:schemeClr val="tx2"/>
                </a:solidFill>
              </a:rPr>
            </a:br>
            <a:r>
              <a:rPr lang="ru-RU" sz="3100" b="1" cap="all" dirty="0" smtClean="0">
                <a:solidFill>
                  <a:schemeClr val="tx2"/>
                </a:solidFill>
              </a:rPr>
              <a:t>е-</a:t>
            </a:r>
            <a:r>
              <a:rPr lang="en-US" sz="3100" b="1" cap="all" dirty="0" smtClean="0">
                <a:solidFill>
                  <a:schemeClr val="tx2"/>
                </a:solidFill>
              </a:rPr>
              <a:t>mail</a:t>
            </a:r>
            <a:r>
              <a:rPr lang="ru-RU" sz="3100" b="1" cap="all" dirty="0" smtClean="0">
                <a:solidFill>
                  <a:schemeClr val="tx2"/>
                </a:solidFill>
              </a:rPr>
              <a:t>:</a:t>
            </a:r>
            <a:r>
              <a:rPr lang="en-US" sz="3100" b="1" cap="all" dirty="0" smtClean="0">
                <a:solidFill>
                  <a:schemeClr val="tx2"/>
                </a:solidFill>
              </a:rPr>
              <a:t> </a:t>
            </a:r>
            <a:r>
              <a:rPr lang="en-US" sz="3200" b="1" cap="all" dirty="0" smtClean="0">
                <a:solidFill>
                  <a:schemeClr val="tx2"/>
                </a:solidFill>
              </a:rPr>
              <a:t>ugaik.str@gmail.com</a:t>
            </a: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flipH="1">
            <a:off x="5822950" y="3733800"/>
            <a:ext cx="1943100" cy="85725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06375"/>
            <a:ext cx="7561262" cy="509588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О нас 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6387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2</a:t>
            </a:r>
          </a:p>
        </p:txBody>
      </p:sp>
      <p:pic>
        <p:nvPicPr>
          <p:cNvPr id="16389" name="Рисунок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51213"/>
            <a:ext cx="216058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15" descr="АИЖК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8438" y="3332163"/>
            <a:ext cx="21113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Прямоугольник 16"/>
          <p:cNvSpPr>
            <a:spLocks noChangeArrowheads="1"/>
          </p:cNvSpPr>
          <p:nvPr/>
        </p:nvSpPr>
        <p:spPr bwMode="auto">
          <a:xfrm>
            <a:off x="2828925" y="3217863"/>
            <a:ext cx="3484563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>
                <a:latin typeface="Calibri" pitchFamily="34" charset="0"/>
              </a:rPr>
              <a:t>РЕГИОНАЛЬНЫЙ ОПЕРАТОР</a:t>
            </a:r>
          </a:p>
          <a:p>
            <a:pPr algn="ctr"/>
            <a:r>
              <a:rPr lang="ru-RU" sz="2200">
                <a:latin typeface="Calibri" pitchFamily="34" charset="0"/>
              </a:rPr>
              <a:t>с 2003 года</a:t>
            </a:r>
          </a:p>
        </p:txBody>
      </p:sp>
      <p:sp>
        <p:nvSpPr>
          <p:cNvPr id="16392" name="Прямоугольник 17"/>
          <p:cNvSpPr>
            <a:spLocks noChangeArrowheads="1"/>
          </p:cNvSpPr>
          <p:nvPr/>
        </p:nvSpPr>
        <p:spPr bwMode="auto">
          <a:xfrm>
            <a:off x="2155825" y="1981200"/>
            <a:ext cx="4968875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>
                <a:latin typeface="Calibri" pitchFamily="34" charset="0"/>
              </a:rPr>
              <a:t>ОАО «УГАИК» образовано в 1999 году Администрацией ГО г. Уфы</a:t>
            </a:r>
          </a:p>
        </p:txBody>
      </p:sp>
      <p:sp>
        <p:nvSpPr>
          <p:cNvPr id="16393" name="Прямоугольник 18"/>
          <p:cNvSpPr>
            <a:spLocks noChangeArrowheads="1"/>
          </p:cNvSpPr>
          <p:nvPr/>
        </p:nvSpPr>
        <p:spPr bwMode="auto">
          <a:xfrm>
            <a:off x="2058988" y="1027113"/>
            <a:ext cx="5845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Миссия – мы делаем ипотеку доступной</a:t>
            </a:r>
          </a:p>
        </p:txBody>
      </p:sp>
      <p:pic>
        <p:nvPicPr>
          <p:cNvPr id="16394" name="Рисунок 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23125" y="1360488"/>
            <a:ext cx="1452563" cy="145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Рисунок 21" descr="https://im3-tub-ru.yandex.net/i?id=0d2005783b5e2ef0be9d9204b242425f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1489075"/>
            <a:ext cx="20161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3</a:t>
            </a:r>
          </a:p>
        </p:txBody>
      </p:sp>
      <p:sp>
        <p:nvSpPr>
          <p:cNvPr id="17412" name="Прямоугольник 10"/>
          <p:cNvSpPr>
            <a:spLocks noChangeArrowheads="1"/>
          </p:cNvSpPr>
          <p:nvPr/>
        </p:nvSpPr>
        <p:spPr bwMode="auto">
          <a:xfrm>
            <a:off x="271463" y="1301750"/>
            <a:ext cx="84232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ru-RU" sz="2400">
                <a:latin typeface="Calibri" pitchFamily="34" charset="0"/>
              </a:rPr>
              <a:t>строящееся жилье по цене не более 35 000 руб. за кв.м.</a:t>
            </a:r>
          </a:p>
          <a:p>
            <a:pPr marL="457200" indent="-457200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ru-RU" sz="2400">
                <a:latin typeface="Calibri" pitchFamily="34" charset="0"/>
              </a:rPr>
              <a:t>8 объектов строительства на территории РБ</a:t>
            </a:r>
          </a:p>
          <a:p>
            <a:pPr marL="457200" indent="-457200" algn="just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самые низкие ставки кредитования в УГАИК</a:t>
            </a:r>
          </a:p>
        </p:txBody>
      </p:sp>
      <p:sp>
        <p:nvSpPr>
          <p:cNvPr id="17413" name="Прямоугольник 12"/>
          <p:cNvSpPr>
            <a:spLocks noChangeArrowheads="1"/>
          </p:cNvSpPr>
          <p:nvPr/>
        </p:nvSpPr>
        <p:spPr bwMode="auto">
          <a:xfrm>
            <a:off x="252413" y="844550"/>
            <a:ext cx="2771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ЖРС – что это?</a:t>
            </a:r>
            <a:endParaRPr lang="ru-RU" sz="3200">
              <a:latin typeface="Calibri" pitchFamily="34" charset="0"/>
            </a:endParaRPr>
          </a:p>
        </p:txBody>
      </p:sp>
      <p:pic>
        <p:nvPicPr>
          <p:cNvPr id="17414" name="Рисунок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152400"/>
            <a:ext cx="36718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Прямоугольник 11"/>
          <p:cNvSpPr>
            <a:spLocks noChangeArrowheads="1"/>
          </p:cNvSpPr>
          <p:nvPr/>
        </p:nvSpPr>
        <p:spPr bwMode="auto">
          <a:xfrm>
            <a:off x="190500" y="3452813"/>
            <a:ext cx="5786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>
                <a:latin typeface="Calibri" pitchFamily="34" charset="0"/>
              </a:rPr>
              <a:t>Может ли сотрудник Вашей организации </a:t>
            </a:r>
          </a:p>
          <a:p>
            <a:pPr>
              <a:lnSpc>
                <a:spcPct val="150000"/>
              </a:lnSpc>
            </a:pPr>
            <a:r>
              <a:rPr lang="ru-RU" sz="2400" b="1">
                <a:latin typeface="Calibri" pitchFamily="34" charset="0"/>
              </a:rPr>
              <a:t> стать участником?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7416" name="Прямоугольник 4"/>
          <p:cNvSpPr>
            <a:spLocks noChangeArrowheads="1"/>
          </p:cNvSpPr>
          <p:nvPr/>
        </p:nvSpPr>
        <p:spPr bwMode="auto">
          <a:xfrm>
            <a:off x="6659563" y="3190875"/>
            <a:ext cx="145097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5400">
                <a:solidFill>
                  <a:srgbClr val="C00000"/>
                </a:solidFill>
                <a:latin typeface="Calibri" pitchFamily="34" charset="0"/>
              </a:rPr>
              <a:t>ДА</a:t>
            </a:r>
          </a:p>
        </p:txBody>
      </p:sp>
      <p:sp>
        <p:nvSpPr>
          <p:cNvPr id="17417" name="Прямоугольник 13"/>
          <p:cNvSpPr>
            <a:spLocks noChangeArrowheads="1"/>
          </p:cNvSpPr>
          <p:nvPr/>
        </p:nvSpPr>
        <p:spPr bwMode="auto">
          <a:xfrm>
            <a:off x="4356100" y="339725"/>
            <a:ext cx="2767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5A9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программа-жрс.рф</a:t>
            </a:r>
          </a:p>
        </p:txBody>
      </p:sp>
      <p:pic>
        <p:nvPicPr>
          <p:cNvPr id="17418" name="Рисунок 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67625" y="3038475"/>
            <a:ext cx="1368425" cy="14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FCDBA0E-C7DB-4F61-99B6-8CE702B657E6}" type="slidenum">
              <a:rPr lang="ru-RU" sz="2800">
                <a:latin typeface="Calibri" pitchFamily="34" charset="0"/>
              </a:rPr>
              <a:pPr algn="r"/>
              <a:t>4</a:t>
            </a:fld>
            <a:endParaRPr lang="ru-RU" sz="2800">
              <a:latin typeface="Calibri" pitchFamily="34" charset="0"/>
            </a:endParaRPr>
          </a:p>
        </p:txBody>
      </p:sp>
      <p:sp>
        <p:nvSpPr>
          <p:cNvPr id="18436" name="Прямоугольник 12"/>
          <p:cNvSpPr>
            <a:spLocks noChangeArrowheads="1"/>
          </p:cNvSpPr>
          <p:nvPr/>
        </p:nvSpPr>
        <p:spPr bwMode="auto">
          <a:xfrm>
            <a:off x="179388" y="841375"/>
            <a:ext cx="64801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Calibri" pitchFamily="34" charset="0"/>
              </a:rPr>
              <a:t>Самая низкая процентная ставка!</a:t>
            </a:r>
          </a:p>
          <a:p>
            <a:endParaRPr lang="ru-RU" sz="2000">
              <a:latin typeface="Calibri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650" y="1492250"/>
            <a:ext cx="1604963" cy="12049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УГАИК</a:t>
            </a:r>
            <a:endParaRPr lang="ru-RU" sz="3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650" y="3363913"/>
            <a:ext cx="1604963" cy="11493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 Банки</a:t>
            </a:r>
            <a:endParaRPr lang="ru-RU" sz="3200" dirty="0"/>
          </a:p>
        </p:txBody>
      </p:sp>
      <p:sp>
        <p:nvSpPr>
          <p:cNvPr id="12" name="Кольцо 11"/>
          <p:cNvSpPr/>
          <p:nvPr/>
        </p:nvSpPr>
        <p:spPr>
          <a:xfrm>
            <a:off x="4303713" y="1430338"/>
            <a:ext cx="1609725" cy="1584325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440" name="TextBox 13"/>
          <p:cNvSpPr txBox="1">
            <a:spLocks noChangeArrowheads="1"/>
          </p:cNvSpPr>
          <p:nvPr/>
        </p:nvSpPr>
        <p:spPr bwMode="auto">
          <a:xfrm>
            <a:off x="4327525" y="3543300"/>
            <a:ext cx="16494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4400" b="1">
                <a:solidFill>
                  <a:srgbClr val="D60000"/>
                </a:solidFill>
                <a:latin typeface="Calibri" pitchFamily="34" charset="0"/>
              </a:rPr>
              <a:t>11,9%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18441" name="TextBox 15"/>
          <p:cNvSpPr txBox="1">
            <a:spLocks noChangeArrowheads="1"/>
          </p:cNvSpPr>
          <p:nvPr/>
        </p:nvSpPr>
        <p:spPr bwMode="auto">
          <a:xfrm>
            <a:off x="4259263" y="1838325"/>
            <a:ext cx="16827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4400" b="1">
                <a:solidFill>
                  <a:srgbClr val="D60000"/>
                </a:solidFill>
                <a:latin typeface="Calibri" pitchFamily="34" charset="0"/>
              </a:rPr>
              <a:t>9,9%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717800" y="1809750"/>
            <a:ext cx="1187450" cy="649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2717800" y="3570288"/>
            <a:ext cx="1187450" cy="6492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Кольцо 20"/>
          <p:cNvSpPr/>
          <p:nvPr/>
        </p:nvSpPr>
        <p:spPr>
          <a:xfrm>
            <a:off x="4332288" y="3159125"/>
            <a:ext cx="1609725" cy="1584325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8445" name="TextBox 21"/>
          <p:cNvSpPr txBox="1">
            <a:spLocks noChangeArrowheads="1"/>
          </p:cNvSpPr>
          <p:nvPr/>
        </p:nvSpPr>
        <p:spPr bwMode="auto">
          <a:xfrm>
            <a:off x="6403975" y="1008063"/>
            <a:ext cx="25606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4400" b="1">
                <a:latin typeface="Calibri" pitchFamily="34" charset="0"/>
              </a:rPr>
              <a:t>Разница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18446" name="Прямоугольник 6"/>
          <p:cNvSpPr>
            <a:spLocks noChangeArrowheads="1"/>
          </p:cNvSpPr>
          <p:nvPr/>
        </p:nvSpPr>
        <p:spPr bwMode="auto">
          <a:xfrm>
            <a:off x="7008813" y="2760663"/>
            <a:ext cx="10858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за 15 лет</a:t>
            </a:r>
            <a:r>
              <a:rPr lang="en-US" sz="800">
                <a:latin typeface="Calibri" pitchFamily="34" charset="0"/>
              </a:rPr>
              <a:t> </a:t>
            </a:r>
          </a:p>
        </p:txBody>
      </p:sp>
      <p:sp>
        <p:nvSpPr>
          <p:cNvPr id="18447" name="Прямоугольник 22"/>
          <p:cNvSpPr>
            <a:spLocks noChangeArrowheads="1"/>
          </p:cNvSpPr>
          <p:nvPr/>
        </p:nvSpPr>
        <p:spPr bwMode="auto">
          <a:xfrm>
            <a:off x="6877050" y="1814513"/>
            <a:ext cx="13144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2%</a:t>
            </a:r>
            <a:endParaRPr lang="ru-RU" sz="7200">
              <a:latin typeface="Calibri" pitchFamily="34" charset="0"/>
            </a:endParaRPr>
          </a:p>
        </p:txBody>
      </p:sp>
      <p:sp>
        <p:nvSpPr>
          <p:cNvPr id="18448" name="Прямоугольник 24"/>
          <p:cNvSpPr>
            <a:spLocks noChangeArrowheads="1"/>
          </p:cNvSpPr>
          <p:nvPr/>
        </p:nvSpPr>
        <p:spPr bwMode="auto">
          <a:xfrm>
            <a:off x="6184900" y="3211513"/>
            <a:ext cx="3111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351 т.р.</a:t>
            </a:r>
            <a:endParaRPr lang="ru-RU" sz="7200">
              <a:latin typeface="Calibri" pitchFamily="34" charset="0"/>
            </a:endParaRPr>
          </a:p>
        </p:txBody>
      </p:sp>
      <p:pic>
        <p:nvPicPr>
          <p:cNvPr id="18449" name="Рисунок 1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152400"/>
            <a:ext cx="36718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0" name="Прямоугольник 23"/>
          <p:cNvSpPr>
            <a:spLocks noChangeArrowheads="1"/>
          </p:cNvSpPr>
          <p:nvPr/>
        </p:nvSpPr>
        <p:spPr bwMode="auto">
          <a:xfrm>
            <a:off x="4356100" y="339725"/>
            <a:ext cx="2767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5A9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программа-жрс.рф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44475" y="1865313"/>
            <a:ext cx="2241550" cy="87788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г. Октябрьский, мкр.38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г. Октябрьский</a:t>
            </a:r>
            <a:r>
              <a:rPr lang="ru-RU" sz="1200" dirty="0">
                <a:solidFill>
                  <a:srgbClr val="FF0000"/>
                </a:solidFill>
              </a:rPr>
              <a:t>, Жилой район «Весна»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5</a:t>
            </a:r>
          </a:p>
        </p:txBody>
      </p:sp>
      <p:sp>
        <p:nvSpPr>
          <p:cNvPr id="19461" name="Прямоугольник 6"/>
          <p:cNvSpPr>
            <a:spLocks noChangeArrowheads="1"/>
          </p:cNvSpPr>
          <p:nvPr/>
        </p:nvSpPr>
        <p:spPr bwMode="auto">
          <a:xfrm>
            <a:off x="2890838" y="1644650"/>
            <a:ext cx="1841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/>
            <a:endParaRPr lang="ru-RU" sz="3200">
              <a:latin typeface="Calibri" pitchFamily="34" charset="0"/>
            </a:endParaRPr>
          </a:p>
        </p:txBody>
      </p:sp>
      <p:sp>
        <p:nvSpPr>
          <p:cNvPr id="19462" name="Прямоугольник 5"/>
          <p:cNvSpPr>
            <a:spLocks noChangeArrowheads="1"/>
          </p:cNvSpPr>
          <p:nvPr/>
        </p:nvSpPr>
        <p:spPr bwMode="auto">
          <a:xfrm>
            <a:off x="4356100" y="339725"/>
            <a:ext cx="2767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5A9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программа-жрс.рф</a:t>
            </a:r>
            <a:endParaRPr lang="ru-RU" sz="2400" b="1">
              <a:solidFill>
                <a:srgbClr val="005A9E"/>
              </a:solidFill>
              <a:latin typeface="Calibri" pitchFamily="34" charset="0"/>
              <a:ea typeface="Calibri" pitchFamily="34" charset="0"/>
            </a:endParaRPr>
          </a:p>
        </p:txBody>
      </p:sp>
      <p:pic>
        <p:nvPicPr>
          <p:cNvPr id="19463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3675" y="806450"/>
            <a:ext cx="2917825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" y="152400"/>
            <a:ext cx="36718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Овал 12"/>
          <p:cNvSpPr/>
          <p:nvPr/>
        </p:nvSpPr>
        <p:spPr>
          <a:xfrm>
            <a:off x="4029075" y="2230438"/>
            <a:ext cx="111125" cy="10953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868613" y="2427288"/>
            <a:ext cx="44450" cy="52387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932113" y="2289175"/>
            <a:ext cx="44450" cy="50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203575" y="1203325"/>
            <a:ext cx="46038" cy="50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5" name="Прямая со стрелкой 24"/>
          <p:cNvCxnSpPr>
            <a:stCxn id="31" idx="3"/>
          </p:cNvCxnSpPr>
          <p:nvPr/>
        </p:nvCxnSpPr>
        <p:spPr>
          <a:xfrm>
            <a:off x="2486025" y="2303463"/>
            <a:ext cx="377825" cy="138112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7" idx="1"/>
          </p:cNvCxnSpPr>
          <p:nvPr/>
        </p:nvCxnSpPr>
        <p:spPr>
          <a:xfrm>
            <a:off x="2498725" y="1538288"/>
            <a:ext cx="439738" cy="757237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5651500" y="944563"/>
            <a:ext cx="3024188" cy="993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г. Уфа , ЖК «Яркий»</a:t>
            </a:r>
            <a:endParaRPr lang="ru-RU" sz="12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 стрелкой 33"/>
          <p:cNvCxnSpPr>
            <a:stCxn id="37" idx="1"/>
            <a:endCxn id="13" idx="5"/>
          </p:cNvCxnSpPr>
          <p:nvPr/>
        </p:nvCxnSpPr>
        <p:spPr>
          <a:xfrm flipH="1" flipV="1">
            <a:off x="4124325" y="2324100"/>
            <a:ext cx="1590675" cy="1179513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5715000" y="2428875"/>
            <a:ext cx="2989263" cy="21510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ru-RU" sz="1200" dirty="0">
              <a:solidFill>
                <a:srgbClr val="005A9E"/>
              </a:solidFill>
            </a:endParaRP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Уфимский р-н, ЖК </a:t>
            </a:r>
            <a:r>
              <a:rPr lang="ru-RU" sz="1200" dirty="0">
                <a:solidFill>
                  <a:srgbClr val="FF0000"/>
                </a:solidFill>
              </a:rPr>
              <a:t>«</a:t>
            </a:r>
            <a:r>
              <a:rPr lang="ru-RU" sz="1200" dirty="0" err="1">
                <a:solidFill>
                  <a:srgbClr val="FF0000"/>
                </a:solidFill>
              </a:rPr>
              <a:t>Миловский</a:t>
            </a:r>
            <a:r>
              <a:rPr lang="ru-RU" sz="1200" dirty="0">
                <a:solidFill>
                  <a:srgbClr val="FF0000"/>
                </a:solidFill>
              </a:rPr>
              <a:t> парк</a:t>
            </a:r>
            <a:r>
              <a:rPr lang="ru-RU" sz="1200" dirty="0">
                <a:solidFill>
                  <a:srgbClr val="FF0000"/>
                </a:solidFill>
              </a:rPr>
              <a:t>»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 err="1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Кармаскалинский</a:t>
            </a:r>
            <a:r>
              <a:rPr lang="ru-RU" sz="12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р-н, ЖК </a:t>
            </a:r>
            <a:r>
              <a:rPr lang="ru-RU" sz="12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«Дубрава</a:t>
            </a:r>
            <a:r>
              <a:rPr lang="ru-RU" sz="1200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ru-RU" sz="1200" dirty="0">
              <a:solidFill>
                <a:srgbClr val="005A9E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6063" y="944563"/>
            <a:ext cx="2266950" cy="60166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г. Туймазы, </a:t>
            </a:r>
            <a:r>
              <a:rPr lang="ru-RU" sz="1200" dirty="0" err="1">
                <a:solidFill>
                  <a:srgbClr val="FF0000"/>
                </a:solidFill>
              </a:rPr>
              <a:t>мкр</a:t>
            </a:r>
            <a:r>
              <a:rPr lang="ru-RU" sz="1200" dirty="0">
                <a:solidFill>
                  <a:srgbClr val="FF0000"/>
                </a:solidFill>
              </a:rPr>
              <a:t>. Чулпан</a:t>
            </a:r>
            <a:endParaRPr lang="ru-RU" sz="1200" dirty="0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2" name="Прямая со стрелкой 41"/>
          <p:cNvCxnSpPr>
            <a:stCxn id="32" idx="1"/>
          </p:cNvCxnSpPr>
          <p:nvPr/>
        </p:nvCxnSpPr>
        <p:spPr>
          <a:xfrm flipH="1" flipV="1">
            <a:off x="3298825" y="1227138"/>
            <a:ext cx="2352675" cy="214312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3997325" y="3273425"/>
            <a:ext cx="46038" cy="50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014788" y="3100388"/>
            <a:ext cx="46037" cy="5080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8763" y="2997200"/>
            <a:ext cx="2241550" cy="87788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</a:t>
            </a:r>
            <a:r>
              <a:rPr lang="ru-RU" sz="1200" dirty="0">
                <a:solidFill>
                  <a:srgbClr val="FF0000"/>
                </a:solidFill>
              </a:rPr>
              <a:t>. Стерлитамак</a:t>
            </a:r>
            <a:r>
              <a:rPr lang="ru-RU" sz="1200" dirty="0">
                <a:solidFill>
                  <a:srgbClr val="FF0000"/>
                </a:solidFill>
              </a:rPr>
              <a:t>, жилой район «Прибрежный», Микрорайон №1 (жилые дома №4, 5)</a:t>
            </a:r>
          </a:p>
        </p:txBody>
      </p:sp>
      <p:cxnSp>
        <p:nvCxnSpPr>
          <p:cNvPr id="30" name="Прямая со стрелкой 29"/>
          <p:cNvCxnSpPr>
            <a:stCxn id="29" idx="3"/>
            <a:endCxn id="23" idx="2"/>
          </p:cNvCxnSpPr>
          <p:nvPr/>
        </p:nvCxnSpPr>
        <p:spPr>
          <a:xfrm flipV="1">
            <a:off x="2500313" y="3125788"/>
            <a:ext cx="1514475" cy="309562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285750" y="4094163"/>
            <a:ext cx="2241550" cy="53816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0000"/>
                </a:solidFill>
              </a:rPr>
              <a:t>г. Салават</a:t>
            </a:r>
            <a:r>
              <a:rPr lang="ru-RU" sz="1200" dirty="0">
                <a:solidFill>
                  <a:srgbClr val="FF0000"/>
                </a:solidFill>
              </a:rPr>
              <a:t>, жилые дома в </a:t>
            </a:r>
            <a:r>
              <a:rPr lang="ru-RU" sz="1200" dirty="0">
                <a:solidFill>
                  <a:srgbClr val="FF0000"/>
                </a:solidFill>
              </a:rPr>
              <a:t>Микрорайоне </a:t>
            </a:r>
            <a:r>
              <a:rPr lang="ru-RU" sz="1200" dirty="0">
                <a:solidFill>
                  <a:srgbClr val="FF0000"/>
                </a:solidFill>
              </a:rPr>
              <a:t>№8</a:t>
            </a:r>
          </a:p>
        </p:txBody>
      </p:sp>
      <p:cxnSp>
        <p:nvCxnSpPr>
          <p:cNvPr id="38" name="Прямая со стрелкой 37"/>
          <p:cNvCxnSpPr>
            <a:endCxn id="22" idx="2"/>
          </p:cNvCxnSpPr>
          <p:nvPr/>
        </p:nvCxnSpPr>
        <p:spPr>
          <a:xfrm flipV="1">
            <a:off x="2514600" y="3298825"/>
            <a:ext cx="1482725" cy="1042988"/>
          </a:xfrm>
          <a:prstGeom prst="straightConnector1">
            <a:avLst/>
          </a:prstGeom>
          <a:ln w="34925" cmpd="sng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27"/>
          <p:cNvSpPr txBox="1">
            <a:spLocks noChangeArrowheads="1"/>
          </p:cNvSpPr>
          <p:nvPr/>
        </p:nvSpPr>
        <p:spPr bwMode="auto">
          <a:xfrm>
            <a:off x="8515350" y="4522788"/>
            <a:ext cx="5762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6</a:t>
            </a:r>
          </a:p>
        </p:txBody>
      </p:sp>
      <p:sp>
        <p:nvSpPr>
          <p:cNvPr id="11" name="Кольцо 10"/>
          <p:cNvSpPr/>
          <p:nvPr/>
        </p:nvSpPr>
        <p:spPr>
          <a:xfrm>
            <a:off x="141288" y="2649538"/>
            <a:ext cx="1997075" cy="187325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485" name="TextBox 11"/>
          <p:cNvSpPr txBox="1">
            <a:spLocks noChangeArrowheads="1"/>
          </p:cNvSpPr>
          <p:nvPr/>
        </p:nvSpPr>
        <p:spPr bwMode="auto">
          <a:xfrm>
            <a:off x="614363" y="2971800"/>
            <a:ext cx="10096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Сумма займа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0486" name="TextBox 14"/>
          <p:cNvSpPr txBox="1">
            <a:spLocks noChangeArrowheads="1"/>
          </p:cNvSpPr>
          <p:nvPr/>
        </p:nvSpPr>
        <p:spPr bwMode="auto">
          <a:xfrm>
            <a:off x="463550" y="3684588"/>
            <a:ext cx="1482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300 000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руб.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0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00 000 </a:t>
            </a:r>
            <a:r>
              <a:rPr lang="ru-RU" sz="1100">
                <a:latin typeface="Calibri" pitchFamily="34" charset="0"/>
              </a:rPr>
              <a:t>руб.</a:t>
            </a:r>
          </a:p>
        </p:txBody>
      </p:sp>
      <p:sp>
        <p:nvSpPr>
          <p:cNvPr id="6" name="Минус 5"/>
          <p:cNvSpPr/>
          <p:nvPr/>
        </p:nvSpPr>
        <p:spPr>
          <a:xfrm>
            <a:off x="61913" y="3409950"/>
            <a:ext cx="2101850" cy="119063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8" name="TextBox 16"/>
          <p:cNvSpPr txBox="1">
            <a:spLocks noChangeArrowheads="1"/>
          </p:cNvSpPr>
          <p:nvPr/>
        </p:nvSpPr>
        <p:spPr bwMode="auto">
          <a:xfrm>
            <a:off x="2689225" y="2268538"/>
            <a:ext cx="15208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Calibri" pitchFamily="34" charset="0"/>
              </a:rPr>
              <a:t>Ставка</a:t>
            </a:r>
            <a:r>
              <a:rPr lang="en-US" sz="1100" b="1">
                <a:latin typeface="Calibri" pitchFamily="34" charset="0"/>
              </a:rPr>
              <a:t> </a:t>
            </a:r>
            <a:endParaRPr lang="ru-RU" sz="1100" b="1">
              <a:latin typeface="Calibri" pitchFamily="34" charset="0"/>
            </a:endParaRPr>
          </a:p>
          <a:p>
            <a:pPr algn="ctr"/>
            <a:r>
              <a:rPr lang="ru-RU" sz="1100" b="1">
                <a:latin typeface="Calibri" pitchFamily="34" charset="0"/>
              </a:rPr>
              <a:t>для сумм </a:t>
            </a:r>
            <a:br>
              <a:rPr lang="ru-RU" sz="1100" b="1">
                <a:latin typeface="Calibri" pitchFamily="34" charset="0"/>
              </a:rPr>
            </a:br>
            <a:r>
              <a:rPr lang="ru-RU" sz="1100" b="1">
                <a:latin typeface="Calibri" pitchFamily="34" charset="0"/>
              </a:rPr>
              <a:t>до 1,5 млн. руб.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0489" name="TextBox 18"/>
          <p:cNvSpPr txBox="1">
            <a:spLocks noChangeArrowheads="1"/>
          </p:cNvSpPr>
          <p:nvPr/>
        </p:nvSpPr>
        <p:spPr bwMode="auto">
          <a:xfrm>
            <a:off x="2693988" y="3146425"/>
            <a:ext cx="14827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9,9%, </a:t>
            </a:r>
            <a:r>
              <a:rPr lang="ru-RU" sz="1000" b="1">
                <a:latin typeface="Calibri" pitchFamily="34" charset="0"/>
              </a:rPr>
              <a:t>взнос </a:t>
            </a:r>
            <a:r>
              <a:rPr lang="en-US" sz="1000" b="1">
                <a:latin typeface="Calibri" pitchFamily="34" charset="0"/>
              </a:rPr>
              <a:t>&gt;50%</a:t>
            </a:r>
            <a:r>
              <a:rPr lang="en-US" sz="1000">
                <a:latin typeface="Calibri" pitchFamily="34" charset="0"/>
              </a:rPr>
              <a:t> </a:t>
            </a:r>
          </a:p>
          <a:p>
            <a:pPr algn="ctr"/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10,5%,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000" b="1">
                <a:latin typeface="Calibri" pitchFamily="34" charset="0"/>
              </a:rPr>
              <a:t>взнос </a:t>
            </a:r>
            <a:r>
              <a:rPr lang="en-US" sz="1000" b="1">
                <a:latin typeface="Calibri" pitchFamily="34" charset="0"/>
              </a:rPr>
              <a:t>&lt;50% </a:t>
            </a: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0490" name="TextBox 20"/>
          <p:cNvSpPr txBox="1">
            <a:spLocks noChangeArrowheads="1"/>
          </p:cNvSpPr>
          <p:nvPr/>
        </p:nvSpPr>
        <p:spPr bwMode="auto">
          <a:xfrm>
            <a:off x="5526088" y="1984375"/>
            <a:ext cx="10096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Срок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0491" name="TextBox 22"/>
          <p:cNvSpPr txBox="1">
            <a:spLocks noChangeArrowheads="1"/>
          </p:cNvSpPr>
          <p:nvPr/>
        </p:nvSpPr>
        <p:spPr bwMode="auto">
          <a:xfrm>
            <a:off x="5053013" y="2598738"/>
            <a:ext cx="148272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года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30 </a:t>
            </a:r>
            <a:r>
              <a:rPr lang="ru-RU" sz="1100">
                <a:latin typeface="Calibri" pitchFamily="34" charset="0"/>
              </a:rPr>
              <a:t>лет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0492" name="TextBox 24"/>
          <p:cNvSpPr txBox="1">
            <a:spLocks noChangeArrowheads="1"/>
          </p:cNvSpPr>
          <p:nvPr/>
        </p:nvSpPr>
        <p:spPr bwMode="auto">
          <a:xfrm>
            <a:off x="7443788" y="1223963"/>
            <a:ext cx="1223962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Первый взнос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0493" name="TextBox 26"/>
          <p:cNvSpPr txBox="1">
            <a:spLocks noChangeArrowheads="1"/>
          </p:cNvSpPr>
          <p:nvPr/>
        </p:nvSpPr>
        <p:spPr bwMode="auto">
          <a:xfrm>
            <a:off x="7285038" y="2087563"/>
            <a:ext cx="14827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20%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pic>
        <p:nvPicPr>
          <p:cNvPr id="20494" name="Рисунок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152400"/>
            <a:ext cx="36718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Прямоугольник 33"/>
          <p:cNvSpPr>
            <a:spLocks noChangeArrowheads="1"/>
          </p:cNvSpPr>
          <p:nvPr/>
        </p:nvSpPr>
        <p:spPr bwMode="auto">
          <a:xfrm>
            <a:off x="4356100" y="339725"/>
            <a:ext cx="2767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5A9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программа-жрс.рф</a:t>
            </a:r>
            <a:endParaRPr lang="ru-RU" sz="2400" b="1">
              <a:solidFill>
                <a:srgbClr val="005A9E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36" name="Кольцо 35"/>
          <p:cNvSpPr/>
          <p:nvPr/>
        </p:nvSpPr>
        <p:spPr>
          <a:xfrm>
            <a:off x="2451100" y="2074863"/>
            <a:ext cx="1997075" cy="187325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7" name="Кольцо 36"/>
          <p:cNvSpPr/>
          <p:nvPr/>
        </p:nvSpPr>
        <p:spPr>
          <a:xfrm>
            <a:off x="4795838" y="1631950"/>
            <a:ext cx="1997075" cy="187325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Кольцо 37"/>
          <p:cNvSpPr/>
          <p:nvPr/>
        </p:nvSpPr>
        <p:spPr>
          <a:xfrm>
            <a:off x="6988175" y="954088"/>
            <a:ext cx="1997075" cy="1873250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9" name="Минус 38"/>
          <p:cNvSpPr/>
          <p:nvPr/>
        </p:nvSpPr>
        <p:spPr>
          <a:xfrm>
            <a:off x="2398713" y="2944813"/>
            <a:ext cx="2101850" cy="117475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Минус 39"/>
          <p:cNvSpPr/>
          <p:nvPr/>
        </p:nvSpPr>
        <p:spPr>
          <a:xfrm>
            <a:off x="4743450" y="2362200"/>
            <a:ext cx="2101850" cy="119063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Минус 40"/>
          <p:cNvSpPr/>
          <p:nvPr/>
        </p:nvSpPr>
        <p:spPr>
          <a:xfrm>
            <a:off x="6988175" y="1743075"/>
            <a:ext cx="2103438" cy="117475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7</a:t>
            </a:r>
          </a:p>
        </p:txBody>
      </p:sp>
      <p:sp>
        <p:nvSpPr>
          <p:cNvPr id="21508" name="Прямоугольник 13"/>
          <p:cNvSpPr>
            <a:spLocks noChangeArrowheads="1"/>
          </p:cNvSpPr>
          <p:nvPr/>
        </p:nvSpPr>
        <p:spPr bwMode="auto">
          <a:xfrm>
            <a:off x="919163" y="3035300"/>
            <a:ext cx="16573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Обратиться в муниципалитет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09" name="Прямоугольник 14"/>
          <p:cNvSpPr>
            <a:spLocks noChangeArrowheads="1"/>
          </p:cNvSpPr>
          <p:nvPr/>
        </p:nvSpPr>
        <p:spPr bwMode="auto">
          <a:xfrm>
            <a:off x="2990850" y="3035300"/>
            <a:ext cx="1657350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Стать участником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10" name="Прямоугольник 22"/>
          <p:cNvSpPr>
            <a:spLocks noChangeArrowheads="1"/>
          </p:cNvSpPr>
          <p:nvPr/>
        </p:nvSpPr>
        <p:spPr bwMode="auto">
          <a:xfrm>
            <a:off x="7245350" y="3032125"/>
            <a:ext cx="143033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700" b="1">
                <a:solidFill>
                  <a:schemeClr val="bg1"/>
                </a:solidFill>
                <a:latin typeface="Calibri" pitchFamily="34" charset="0"/>
              </a:rPr>
              <a:t>Купить квартиру</a:t>
            </a:r>
            <a:endParaRPr lang="ru-RU" sz="17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1511" name="Рисунок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" y="152400"/>
            <a:ext cx="3671888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Прямоугольник 16"/>
          <p:cNvSpPr>
            <a:spLocks noChangeArrowheads="1"/>
          </p:cNvSpPr>
          <p:nvPr/>
        </p:nvSpPr>
        <p:spPr bwMode="auto">
          <a:xfrm>
            <a:off x="4356100" y="339725"/>
            <a:ext cx="27670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5A9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программа-жрс.рф</a:t>
            </a:r>
            <a:endParaRPr lang="ru-RU" sz="2400" b="1">
              <a:solidFill>
                <a:srgbClr val="005A9E"/>
              </a:solidFill>
              <a:latin typeface="Calibri" pitchFamily="34" charset="0"/>
              <a:ea typeface="Calibri" pitchFamily="34" charset="0"/>
            </a:endParaRPr>
          </a:p>
        </p:txBody>
      </p:sp>
      <p:sp>
        <p:nvSpPr>
          <p:cNvPr id="4" name="Половина рамки 3"/>
          <p:cNvSpPr/>
          <p:nvPr/>
        </p:nvSpPr>
        <p:spPr>
          <a:xfrm>
            <a:off x="195263" y="4214813"/>
            <a:ext cx="1584325" cy="606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оловина рамки 26"/>
          <p:cNvSpPr/>
          <p:nvPr/>
        </p:nvSpPr>
        <p:spPr>
          <a:xfrm>
            <a:off x="1636713" y="3652838"/>
            <a:ext cx="1584325" cy="604837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оловина рамки 28"/>
          <p:cNvSpPr/>
          <p:nvPr/>
        </p:nvSpPr>
        <p:spPr>
          <a:xfrm>
            <a:off x="3063875" y="3098800"/>
            <a:ext cx="1584325" cy="606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Половина рамки 29"/>
          <p:cNvSpPr/>
          <p:nvPr/>
        </p:nvSpPr>
        <p:spPr>
          <a:xfrm>
            <a:off x="4495800" y="2530475"/>
            <a:ext cx="1584325" cy="606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Половина рамки 30"/>
          <p:cNvSpPr/>
          <p:nvPr/>
        </p:nvSpPr>
        <p:spPr>
          <a:xfrm>
            <a:off x="5956300" y="1970088"/>
            <a:ext cx="1584325" cy="606425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518" name="Прямоугольник 32"/>
          <p:cNvSpPr>
            <a:spLocks noChangeArrowheads="1"/>
          </p:cNvSpPr>
          <p:nvPr/>
        </p:nvSpPr>
        <p:spPr bwMode="auto">
          <a:xfrm>
            <a:off x="749300" y="4222750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1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19" name="Прямоугольник 33"/>
          <p:cNvSpPr>
            <a:spLocks noChangeArrowheads="1"/>
          </p:cNvSpPr>
          <p:nvPr/>
        </p:nvSpPr>
        <p:spPr bwMode="auto">
          <a:xfrm>
            <a:off x="2206625" y="3656013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2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20" name="Прямоугольник 34"/>
          <p:cNvSpPr>
            <a:spLocks noChangeArrowheads="1"/>
          </p:cNvSpPr>
          <p:nvPr/>
        </p:nvSpPr>
        <p:spPr bwMode="auto">
          <a:xfrm>
            <a:off x="3608388" y="3109913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3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21" name="Прямоугольник 35"/>
          <p:cNvSpPr>
            <a:spLocks noChangeArrowheads="1"/>
          </p:cNvSpPr>
          <p:nvPr/>
        </p:nvSpPr>
        <p:spPr bwMode="auto">
          <a:xfrm>
            <a:off x="5078413" y="2535238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4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22" name="Прямоугольник 36"/>
          <p:cNvSpPr>
            <a:spLocks noChangeArrowheads="1"/>
          </p:cNvSpPr>
          <p:nvPr/>
        </p:nvSpPr>
        <p:spPr bwMode="auto">
          <a:xfrm>
            <a:off x="6526213" y="1978025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5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23" name="Прямоугольник 5"/>
          <p:cNvSpPr>
            <a:spLocks noChangeArrowheads="1"/>
          </p:cNvSpPr>
          <p:nvPr/>
        </p:nvSpPr>
        <p:spPr bwMode="auto">
          <a:xfrm>
            <a:off x="125413" y="3622675"/>
            <a:ext cx="15367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Обратиться в </a:t>
            </a:r>
          </a:p>
          <a:p>
            <a:pPr algn="ctr"/>
            <a:r>
              <a:rPr lang="ru-RU" sz="1600">
                <a:latin typeface="Calibri" pitchFamily="34" charset="0"/>
              </a:rPr>
              <a:t>муниципалитет</a:t>
            </a:r>
          </a:p>
        </p:txBody>
      </p:sp>
      <p:sp>
        <p:nvSpPr>
          <p:cNvPr id="21524" name="Прямоугольник 37"/>
          <p:cNvSpPr>
            <a:spLocks noChangeArrowheads="1"/>
          </p:cNvSpPr>
          <p:nvPr/>
        </p:nvSpPr>
        <p:spPr bwMode="auto">
          <a:xfrm>
            <a:off x="1828800" y="3051175"/>
            <a:ext cx="11985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Стать </a:t>
            </a:r>
          </a:p>
          <a:p>
            <a:pPr algn="ctr"/>
            <a:r>
              <a:rPr lang="ru-RU" sz="1600">
                <a:latin typeface="Calibri" pitchFamily="34" charset="0"/>
              </a:rPr>
              <a:t>участником</a:t>
            </a:r>
          </a:p>
        </p:txBody>
      </p:sp>
      <p:sp>
        <p:nvSpPr>
          <p:cNvPr id="21525" name="Прямоугольник 38"/>
          <p:cNvSpPr>
            <a:spLocks noChangeArrowheads="1"/>
          </p:cNvSpPr>
          <p:nvPr/>
        </p:nvSpPr>
        <p:spPr bwMode="auto">
          <a:xfrm>
            <a:off x="3344863" y="2530475"/>
            <a:ext cx="9715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Выбрать </a:t>
            </a:r>
          </a:p>
          <a:p>
            <a:pPr algn="ctr"/>
            <a:r>
              <a:rPr lang="ru-RU" sz="1600">
                <a:latin typeface="Calibri" pitchFamily="34" charset="0"/>
              </a:rPr>
              <a:t>квартиру</a:t>
            </a:r>
          </a:p>
        </p:txBody>
      </p:sp>
      <p:sp>
        <p:nvSpPr>
          <p:cNvPr id="21526" name="Прямоугольник 39"/>
          <p:cNvSpPr>
            <a:spLocks noChangeArrowheads="1"/>
          </p:cNvSpPr>
          <p:nvPr/>
        </p:nvSpPr>
        <p:spPr bwMode="auto">
          <a:xfrm>
            <a:off x="4608513" y="1992313"/>
            <a:ext cx="13779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Обратиться в </a:t>
            </a:r>
          </a:p>
          <a:p>
            <a:pPr algn="ctr"/>
            <a:r>
              <a:rPr lang="ru-RU" sz="1600">
                <a:latin typeface="Calibri" pitchFamily="34" charset="0"/>
              </a:rPr>
              <a:t>УГАИК</a:t>
            </a:r>
          </a:p>
        </p:txBody>
      </p:sp>
      <p:sp>
        <p:nvSpPr>
          <p:cNvPr id="41" name="Половина рамки 40"/>
          <p:cNvSpPr/>
          <p:nvPr/>
        </p:nvSpPr>
        <p:spPr>
          <a:xfrm>
            <a:off x="7392988" y="1419225"/>
            <a:ext cx="1584325" cy="604838"/>
          </a:xfrm>
          <a:prstGeom prst="halfFrame">
            <a:avLst>
              <a:gd name="adj1" fmla="val 17631"/>
              <a:gd name="adj2" fmla="val 196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528" name="Прямоугольник 41"/>
          <p:cNvSpPr>
            <a:spLocks noChangeArrowheads="1"/>
          </p:cNvSpPr>
          <p:nvPr/>
        </p:nvSpPr>
        <p:spPr bwMode="auto">
          <a:xfrm>
            <a:off x="7885113" y="1455738"/>
            <a:ext cx="44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Calibri" pitchFamily="34" charset="0"/>
              </a:rPr>
              <a:t>6</a:t>
            </a:r>
            <a:endParaRPr lang="ru-RU" sz="40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1529" name="Прямоугольник 42"/>
          <p:cNvSpPr>
            <a:spLocks noChangeArrowheads="1"/>
          </p:cNvSpPr>
          <p:nvPr/>
        </p:nvSpPr>
        <p:spPr bwMode="auto">
          <a:xfrm>
            <a:off x="5738813" y="1370013"/>
            <a:ext cx="17764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>
                <a:latin typeface="Calibri" pitchFamily="34" charset="0"/>
              </a:rPr>
              <a:t>Получить </a:t>
            </a:r>
          </a:p>
          <a:p>
            <a:pPr algn="ctr"/>
            <a:r>
              <a:rPr lang="ru-RU" sz="1600">
                <a:latin typeface="Calibri" pitchFamily="34" charset="0"/>
              </a:rPr>
              <a:t>одобрение займа </a:t>
            </a:r>
          </a:p>
        </p:txBody>
      </p:sp>
      <p:sp>
        <p:nvSpPr>
          <p:cNvPr id="21530" name="Прямоугольник 43"/>
          <p:cNvSpPr>
            <a:spLocks noChangeArrowheads="1"/>
          </p:cNvSpPr>
          <p:nvPr/>
        </p:nvSpPr>
        <p:spPr bwMode="auto">
          <a:xfrm>
            <a:off x="7539038" y="790575"/>
            <a:ext cx="11699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600" b="1">
                <a:latin typeface="Calibri" pitchFamily="34" charset="0"/>
              </a:rPr>
              <a:t>Оформить </a:t>
            </a:r>
          </a:p>
          <a:p>
            <a:pPr algn="ctr"/>
            <a:r>
              <a:rPr lang="ru-RU" sz="1600" b="1">
                <a:latin typeface="Calibri" pitchFamily="34" charset="0"/>
              </a:rPr>
              <a:t>покупку!!!</a:t>
            </a:r>
          </a:p>
        </p:txBody>
      </p:sp>
      <p:pic>
        <p:nvPicPr>
          <p:cNvPr id="21531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21400" y="2544763"/>
            <a:ext cx="24828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32" name="Прямоугольник 44"/>
          <p:cNvSpPr>
            <a:spLocks noChangeArrowheads="1"/>
          </p:cNvSpPr>
          <p:nvPr/>
        </p:nvSpPr>
        <p:spPr bwMode="auto">
          <a:xfrm>
            <a:off x="190500" y="1476375"/>
            <a:ext cx="3294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6 шагов</a:t>
            </a:r>
            <a:endParaRPr lang="ru-RU" sz="7200">
              <a:latin typeface="Calibri" pitchFamily="34" charset="0"/>
            </a:endParaRPr>
          </a:p>
        </p:txBody>
      </p:sp>
      <p:sp>
        <p:nvSpPr>
          <p:cNvPr id="21533" name="Прямоугольник 45"/>
          <p:cNvSpPr>
            <a:spLocks noChangeArrowheads="1"/>
          </p:cNvSpPr>
          <p:nvPr/>
        </p:nvSpPr>
        <p:spPr bwMode="auto">
          <a:xfrm>
            <a:off x="190500" y="798513"/>
            <a:ext cx="3433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D60000"/>
                </a:solidFill>
                <a:latin typeface="Calibri" pitchFamily="34" charset="0"/>
              </a:rPr>
              <a:t>ПРОСТО</a:t>
            </a:r>
            <a:endParaRPr lang="ru-RU" sz="7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27"/>
          <p:cNvSpPr txBox="1">
            <a:spLocks noChangeArrowheads="1"/>
          </p:cNvSpPr>
          <p:nvPr/>
        </p:nvSpPr>
        <p:spPr bwMode="auto">
          <a:xfrm>
            <a:off x="8675688" y="4516438"/>
            <a:ext cx="3825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8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0825" y="1103313"/>
            <a:ext cx="7777163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Категории граждан</a:t>
            </a:r>
            <a:r>
              <a:rPr lang="ru-RU" sz="2800" dirty="0">
                <a:latin typeface="+mn-lt"/>
                <a:cs typeface="+mn-cs"/>
              </a:rPr>
              <a:t>: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участники программы «Жилье </a:t>
            </a:r>
            <a:r>
              <a:rPr lang="ru-RU" sz="2400" dirty="0">
                <a:latin typeface="+mn-lt"/>
                <a:cs typeface="+mn-cs"/>
              </a:rPr>
              <a:t>для Российской семьи</a:t>
            </a:r>
            <a:r>
              <a:rPr lang="ru-RU" sz="2400" dirty="0">
                <a:latin typeface="+mn-lt"/>
                <a:cs typeface="+mn-cs"/>
              </a:rPr>
              <a:t>»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граждане с 2-мя и более детьми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работники оборонно-промышленного комплекса</a:t>
            </a:r>
          </a:p>
          <a:p>
            <a:pPr marL="457200" indent="-4572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>
                <a:latin typeface="+mn-lt"/>
                <a:cs typeface="+mn-cs"/>
              </a:rPr>
              <a:t>инвалиды </a:t>
            </a:r>
            <a:r>
              <a:rPr lang="ru-RU" sz="2400" dirty="0">
                <a:latin typeface="+mn-lt"/>
                <a:cs typeface="+mn-cs"/>
              </a:rPr>
              <a:t>и семьи с </a:t>
            </a:r>
            <a:r>
              <a:rPr lang="ru-RU" sz="2400" dirty="0">
                <a:latin typeface="+mn-lt"/>
                <a:cs typeface="+mn-cs"/>
              </a:rPr>
              <a:t>детьми-инвалидами</a:t>
            </a:r>
            <a:endParaRPr lang="ru-RU" sz="2400" dirty="0">
              <a:latin typeface="+mn-lt"/>
              <a:cs typeface="+mn-cs"/>
            </a:endParaRPr>
          </a:p>
        </p:txBody>
      </p:sp>
      <p:pic>
        <p:nvPicPr>
          <p:cNvPr id="22533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4450"/>
            <a:ext cx="130968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Прямоугольник 6"/>
          <p:cNvSpPr>
            <a:spLocks noChangeArrowheads="1"/>
          </p:cNvSpPr>
          <p:nvPr/>
        </p:nvSpPr>
        <p:spPr bwMode="auto">
          <a:xfrm>
            <a:off x="1863725" y="339725"/>
            <a:ext cx="45529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Программа Социальная ипотека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87875"/>
            <a:ext cx="9144000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5825" y="206375"/>
            <a:ext cx="1741488" cy="50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27"/>
          <p:cNvSpPr txBox="1">
            <a:spLocks noChangeArrowheads="1"/>
          </p:cNvSpPr>
          <p:nvPr/>
        </p:nvSpPr>
        <p:spPr bwMode="auto">
          <a:xfrm>
            <a:off x="8567738" y="4508500"/>
            <a:ext cx="5762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latin typeface="Calibri" pitchFamily="34" charset="0"/>
              </a:rPr>
              <a:t>9</a:t>
            </a: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709613" y="1552575"/>
            <a:ext cx="10096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Сумма займа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3557" name="TextBox 14"/>
          <p:cNvSpPr txBox="1">
            <a:spLocks noChangeArrowheads="1"/>
          </p:cNvSpPr>
          <p:nvPr/>
        </p:nvSpPr>
        <p:spPr bwMode="auto">
          <a:xfrm>
            <a:off x="514350" y="1993900"/>
            <a:ext cx="14827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300 000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руб.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0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00 000 </a:t>
            </a:r>
            <a:r>
              <a:rPr lang="ru-RU" sz="1100">
                <a:latin typeface="Calibri" pitchFamily="34" charset="0"/>
              </a:rPr>
              <a:t>руб.</a:t>
            </a:r>
          </a:p>
        </p:txBody>
      </p:sp>
      <p:sp>
        <p:nvSpPr>
          <p:cNvPr id="6" name="Минус 5"/>
          <p:cNvSpPr/>
          <p:nvPr/>
        </p:nvSpPr>
        <p:spPr>
          <a:xfrm>
            <a:off x="323850" y="1897063"/>
            <a:ext cx="1784350" cy="111125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Кольцо 15"/>
          <p:cNvSpPr/>
          <p:nvPr/>
        </p:nvSpPr>
        <p:spPr>
          <a:xfrm>
            <a:off x="2722563" y="1323975"/>
            <a:ext cx="1565275" cy="1446213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Минус 17"/>
          <p:cNvSpPr/>
          <p:nvPr/>
        </p:nvSpPr>
        <p:spPr>
          <a:xfrm>
            <a:off x="2613025" y="1905000"/>
            <a:ext cx="1785938" cy="109538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61" name="TextBox 20"/>
          <p:cNvSpPr txBox="1">
            <a:spLocks noChangeArrowheads="1"/>
          </p:cNvSpPr>
          <p:nvPr/>
        </p:nvSpPr>
        <p:spPr bwMode="auto">
          <a:xfrm>
            <a:off x="5532438" y="1562100"/>
            <a:ext cx="5524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Срок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3562" name="TextBox 22"/>
          <p:cNvSpPr txBox="1">
            <a:spLocks noChangeArrowheads="1"/>
          </p:cNvSpPr>
          <p:nvPr/>
        </p:nvSpPr>
        <p:spPr bwMode="auto">
          <a:xfrm>
            <a:off x="5046663" y="2041525"/>
            <a:ext cx="1482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года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30 </a:t>
            </a:r>
            <a:r>
              <a:rPr lang="ru-RU" sz="1100">
                <a:latin typeface="Calibri" pitchFamily="34" charset="0"/>
              </a:rPr>
              <a:t>лет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3563" name="TextBox 24"/>
          <p:cNvSpPr txBox="1">
            <a:spLocks noChangeArrowheads="1"/>
          </p:cNvSpPr>
          <p:nvPr/>
        </p:nvSpPr>
        <p:spPr bwMode="auto">
          <a:xfrm>
            <a:off x="7375525" y="1568450"/>
            <a:ext cx="12255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Первый взнос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3564" name="TextBox 26"/>
          <p:cNvSpPr txBox="1">
            <a:spLocks noChangeArrowheads="1"/>
          </p:cNvSpPr>
          <p:nvPr/>
        </p:nvSpPr>
        <p:spPr bwMode="auto">
          <a:xfrm>
            <a:off x="7178675" y="2159000"/>
            <a:ext cx="14827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20%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23565" name="Прямоугольник 2"/>
          <p:cNvSpPr>
            <a:spLocks noChangeArrowheads="1"/>
          </p:cNvSpPr>
          <p:nvPr/>
        </p:nvSpPr>
        <p:spPr bwMode="auto">
          <a:xfrm>
            <a:off x="250825" y="828675"/>
            <a:ext cx="208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alibri" pitchFamily="34" charset="0"/>
              </a:rPr>
              <a:t>Первичка</a:t>
            </a:r>
            <a:endParaRPr lang="ru-RU" sz="28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3566" name="TextBox 31"/>
          <p:cNvSpPr txBox="1">
            <a:spLocks noChangeArrowheads="1"/>
          </p:cNvSpPr>
          <p:nvPr/>
        </p:nvSpPr>
        <p:spPr bwMode="auto">
          <a:xfrm>
            <a:off x="2736850" y="1338263"/>
            <a:ext cx="15208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Calibri" pitchFamily="34" charset="0"/>
              </a:rPr>
              <a:t>Ставка</a:t>
            </a:r>
            <a:r>
              <a:rPr lang="en-US" sz="1100" b="1">
                <a:latin typeface="Calibri" pitchFamily="34" charset="0"/>
              </a:rPr>
              <a:t> </a:t>
            </a:r>
            <a:endParaRPr lang="ru-RU" sz="1100" b="1">
              <a:latin typeface="Calibri" pitchFamily="34" charset="0"/>
            </a:endParaRPr>
          </a:p>
          <a:p>
            <a:pPr algn="ctr"/>
            <a:r>
              <a:rPr lang="ru-RU" sz="1100" b="1">
                <a:latin typeface="Calibri" pitchFamily="34" charset="0"/>
              </a:rPr>
              <a:t>для сумм </a:t>
            </a:r>
            <a:br>
              <a:rPr lang="ru-RU" sz="1100" b="1">
                <a:latin typeface="Calibri" pitchFamily="34" charset="0"/>
              </a:rPr>
            </a:br>
            <a:r>
              <a:rPr lang="ru-RU" sz="1100" b="1">
                <a:latin typeface="Calibri" pitchFamily="34" charset="0"/>
              </a:rPr>
              <a:t>до 1,5 млн. руб.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3567" name="TextBox 35"/>
          <p:cNvSpPr txBox="1">
            <a:spLocks noChangeArrowheads="1"/>
          </p:cNvSpPr>
          <p:nvPr/>
        </p:nvSpPr>
        <p:spPr bwMode="auto">
          <a:xfrm>
            <a:off x="2800350" y="1995488"/>
            <a:ext cx="14827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9,9%, </a:t>
            </a:r>
            <a:r>
              <a:rPr lang="ru-RU" sz="1000" b="1">
                <a:latin typeface="Calibri" pitchFamily="34" charset="0"/>
              </a:rPr>
              <a:t>взнос </a:t>
            </a:r>
            <a:r>
              <a:rPr lang="en-US" sz="1000" b="1">
                <a:latin typeface="Calibri" pitchFamily="34" charset="0"/>
              </a:rPr>
              <a:t>&gt;50%</a:t>
            </a:r>
            <a:r>
              <a:rPr lang="en-US" sz="1000">
                <a:latin typeface="Calibri" pitchFamily="34" charset="0"/>
              </a:rPr>
              <a:t> </a:t>
            </a:r>
          </a:p>
          <a:p>
            <a:pPr algn="ctr"/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10,5%,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000" b="1">
                <a:latin typeface="Calibri" pitchFamily="34" charset="0"/>
              </a:rPr>
              <a:t>взнос </a:t>
            </a:r>
            <a:r>
              <a:rPr lang="en-US" sz="1000" b="1">
                <a:latin typeface="Calibri" pitchFamily="34" charset="0"/>
              </a:rPr>
              <a:t>&lt;50% </a:t>
            </a:r>
          </a:p>
          <a:p>
            <a:pPr algn="ctr"/>
            <a:endParaRPr lang="ru-RU" sz="1100">
              <a:latin typeface="Calibri" pitchFamily="34" charset="0"/>
            </a:endParaRPr>
          </a:p>
        </p:txBody>
      </p:sp>
      <p:pic>
        <p:nvPicPr>
          <p:cNvPr id="23568" name="Рисунок 3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4450"/>
            <a:ext cx="130968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9" name="Прямоугольник 37"/>
          <p:cNvSpPr>
            <a:spLocks noChangeArrowheads="1"/>
          </p:cNvSpPr>
          <p:nvPr/>
        </p:nvSpPr>
        <p:spPr bwMode="auto">
          <a:xfrm>
            <a:off x="1835150" y="339725"/>
            <a:ext cx="5076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Программа Социальная ипотека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39" name="Кольцо 38"/>
          <p:cNvSpPr/>
          <p:nvPr/>
        </p:nvSpPr>
        <p:spPr>
          <a:xfrm>
            <a:off x="431800" y="1341438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Кольцо 39"/>
          <p:cNvSpPr/>
          <p:nvPr/>
        </p:nvSpPr>
        <p:spPr>
          <a:xfrm>
            <a:off x="4959350" y="1338263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Кольцо 40"/>
          <p:cNvSpPr/>
          <p:nvPr/>
        </p:nvSpPr>
        <p:spPr>
          <a:xfrm>
            <a:off x="7096125" y="1319213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Минус 41"/>
          <p:cNvSpPr/>
          <p:nvPr/>
        </p:nvSpPr>
        <p:spPr>
          <a:xfrm>
            <a:off x="4884738" y="1897063"/>
            <a:ext cx="1785937" cy="109537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Минус 42"/>
          <p:cNvSpPr/>
          <p:nvPr/>
        </p:nvSpPr>
        <p:spPr>
          <a:xfrm>
            <a:off x="6989763" y="1893888"/>
            <a:ext cx="1784350" cy="111125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75" name="Прямоугольник 43"/>
          <p:cNvSpPr>
            <a:spLocks noChangeArrowheads="1"/>
          </p:cNvSpPr>
          <p:nvPr/>
        </p:nvSpPr>
        <p:spPr bwMode="auto">
          <a:xfrm>
            <a:off x="131763" y="2805113"/>
            <a:ext cx="18732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alibri" pitchFamily="34" charset="0"/>
              </a:rPr>
              <a:t>Вторичка</a:t>
            </a:r>
            <a:endParaRPr lang="ru-RU" sz="280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3576" name="TextBox 44"/>
          <p:cNvSpPr txBox="1">
            <a:spLocks noChangeArrowheads="1"/>
          </p:cNvSpPr>
          <p:nvPr/>
        </p:nvSpPr>
        <p:spPr bwMode="auto">
          <a:xfrm>
            <a:off x="449263" y="3937000"/>
            <a:ext cx="1482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300 000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руб.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en-US" sz="1400" b="1">
                <a:solidFill>
                  <a:srgbClr val="D60000"/>
                </a:solidFill>
                <a:latin typeface="Calibri" pitchFamily="34" charset="0"/>
              </a:rPr>
              <a:t>3 500 000 </a:t>
            </a:r>
            <a:r>
              <a:rPr lang="ru-RU" sz="1100">
                <a:latin typeface="Calibri" pitchFamily="34" charset="0"/>
              </a:rPr>
              <a:t>руб.</a:t>
            </a:r>
          </a:p>
        </p:txBody>
      </p:sp>
      <p:sp>
        <p:nvSpPr>
          <p:cNvPr id="46" name="Кольцо 45"/>
          <p:cNvSpPr/>
          <p:nvPr/>
        </p:nvSpPr>
        <p:spPr>
          <a:xfrm>
            <a:off x="395288" y="3278188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578" name="TextBox 46"/>
          <p:cNvSpPr txBox="1">
            <a:spLocks noChangeArrowheads="1"/>
          </p:cNvSpPr>
          <p:nvPr/>
        </p:nvSpPr>
        <p:spPr bwMode="auto">
          <a:xfrm>
            <a:off x="673100" y="3446463"/>
            <a:ext cx="10096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Сумма займа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48" name="Минус 47"/>
          <p:cNvSpPr/>
          <p:nvPr/>
        </p:nvSpPr>
        <p:spPr>
          <a:xfrm>
            <a:off x="298450" y="3827463"/>
            <a:ext cx="1784350" cy="109537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Кольцо 48"/>
          <p:cNvSpPr/>
          <p:nvPr/>
        </p:nvSpPr>
        <p:spPr>
          <a:xfrm>
            <a:off x="2738438" y="3278188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581" name="TextBox 49"/>
          <p:cNvSpPr txBox="1">
            <a:spLocks noChangeArrowheads="1"/>
          </p:cNvSpPr>
          <p:nvPr/>
        </p:nvSpPr>
        <p:spPr bwMode="auto">
          <a:xfrm>
            <a:off x="2789238" y="4108450"/>
            <a:ext cx="14827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12,25%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</p:txBody>
      </p:sp>
      <p:sp>
        <p:nvSpPr>
          <p:cNvPr id="51" name="Минус 50"/>
          <p:cNvSpPr/>
          <p:nvPr/>
        </p:nvSpPr>
        <p:spPr>
          <a:xfrm>
            <a:off x="2620963" y="3824288"/>
            <a:ext cx="1785937" cy="109537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83" name="TextBox 51"/>
          <p:cNvSpPr txBox="1">
            <a:spLocks noChangeArrowheads="1"/>
          </p:cNvSpPr>
          <p:nvPr/>
        </p:nvSpPr>
        <p:spPr bwMode="auto">
          <a:xfrm>
            <a:off x="2789238" y="3290888"/>
            <a:ext cx="1522412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b="1">
                <a:latin typeface="Calibri" pitchFamily="34" charset="0"/>
              </a:rPr>
              <a:t>Ставка</a:t>
            </a:r>
            <a:r>
              <a:rPr lang="en-US" sz="1100" b="1">
                <a:latin typeface="Calibri" pitchFamily="34" charset="0"/>
              </a:rPr>
              <a:t> </a:t>
            </a:r>
            <a:endParaRPr lang="ru-RU" sz="1100" b="1">
              <a:latin typeface="Calibri" pitchFamily="34" charset="0"/>
            </a:endParaRPr>
          </a:p>
          <a:p>
            <a:pPr algn="ctr"/>
            <a:r>
              <a:rPr lang="ru-RU" sz="1100" b="1">
                <a:latin typeface="Calibri" pitchFamily="34" charset="0"/>
              </a:rPr>
              <a:t>для сумм </a:t>
            </a:r>
            <a:br>
              <a:rPr lang="ru-RU" sz="1100" b="1">
                <a:latin typeface="Calibri" pitchFamily="34" charset="0"/>
              </a:rPr>
            </a:br>
            <a:r>
              <a:rPr lang="ru-RU" sz="1100" b="1">
                <a:latin typeface="Calibri" pitchFamily="34" charset="0"/>
              </a:rPr>
              <a:t>до 1,5 млн. руб.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53" name="Кольцо 52"/>
          <p:cNvSpPr/>
          <p:nvPr/>
        </p:nvSpPr>
        <p:spPr>
          <a:xfrm>
            <a:off x="4943475" y="3278188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585" name="TextBox 54"/>
          <p:cNvSpPr txBox="1">
            <a:spLocks noChangeArrowheads="1"/>
          </p:cNvSpPr>
          <p:nvPr/>
        </p:nvSpPr>
        <p:spPr bwMode="auto">
          <a:xfrm>
            <a:off x="5508625" y="3508375"/>
            <a:ext cx="6477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Срок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56" name="Минус 55"/>
          <p:cNvSpPr/>
          <p:nvPr/>
        </p:nvSpPr>
        <p:spPr>
          <a:xfrm>
            <a:off x="4833938" y="3811588"/>
            <a:ext cx="1784350" cy="109537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87" name="TextBox 56"/>
          <p:cNvSpPr txBox="1">
            <a:spLocks noChangeArrowheads="1"/>
          </p:cNvSpPr>
          <p:nvPr/>
        </p:nvSpPr>
        <p:spPr bwMode="auto">
          <a:xfrm>
            <a:off x="5018088" y="3898900"/>
            <a:ext cx="1484312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100">
                <a:latin typeface="Calibri" pitchFamily="34" charset="0"/>
              </a:rPr>
              <a:t>года</a:t>
            </a:r>
            <a:endParaRPr lang="en-US" sz="1100">
              <a:latin typeface="Calibri" pitchFamily="34" charset="0"/>
            </a:endParaRPr>
          </a:p>
          <a:p>
            <a:pPr algn="ctr"/>
            <a:r>
              <a:rPr lang="en-US" sz="1100">
                <a:latin typeface="Calibri" pitchFamily="34" charset="0"/>
              </a:rPr>
              <a:t>max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30 </a:t>
            </a:r>
            <a:r>
              <a:rPr lang="ru-RU" sz="1100">
                <a:latin typeface="Calibri" pitchFamily="34" charset="0"/>
              </a:rPr>
              <a:t>лет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  <p:sp>
        <p:nvSpPr>
          <p:cNvPr id="58" name="Кольцо 57"/>
          <p:cNvSpPr/>
          <p:nvPr/>
        </p:nvSpPr>
        <p:spPr>
          <a:xfrm>
            <a:off x="7129463" y="3278188"/>
            <a:ext cx="1565275" cy="1446212"/>
          </a:xfrm>
          <a:prstGeom prst="donut">
            <a:avLst>
              <a:gd name="adj" fmla="val 1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Минус 58"/>
          <p:cNvSpPr/>
          <p:nvPr/>
        </p:nvSpPr>
        <p:spPr>
          <a:xfrm>
            <a:off x="7019925" y="3822700"/>
            <a:ext cx="1784350" cy="109538"/>
          </a:xfrm>
          <a:prstGeom prst="mathMinus">
            <a:avLst/>
          </a:prstGeom>
          <a:solidFill>
            <a:srgbClr val="D6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590" name="TextBox 59"/>
          <p:cNvSpPr txBox="1">
            <a:spLocks noChangeArrowheads="1"/>
          </p:cNvSpPr>
          <p:nvPr/>
        </p:nvSpPr>
        <p:spPr bwMode="auto">
          <a:xfrm>
            <a:off x="7375525" y="3532188"/>
            <a:ext cx="12255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b="1">
                <a:latin typeface="Calibri" pitchFamily="34" charset="0"/>
              </a:rPr>
              <a:t>Первый взнос</a:t>
            </a:r>
            <a:endParaRPr lang="ru-RU" sz="1100" b="1">
              <a:solidFill>
                <a:srgbClr val="D60000"/>
              </a:solidFill>
              <a:latin typeface="Calibri" pitchFamily="34" charset="0"/>
            </a:endParaRPr>
          </a:p>
        </p:txBody>
      </p:sp>
      <p:sp>
        <p:nvSpPr>
          <p:cNvPr id="23591" name="TextBox 60"/>
          <p:cNvSpPr txBox="1">
            <a:spLocks noChangeArrowheads="1"/>
          </p:cNvSpPr>
          <p:nvPr/>
        </p:nvSpPr>
        <p:spPr bwMode="auto">
          <a:xfrm>
            <a:off x="7172325" y="4052888"/>
            <a:ext cx="148272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0">
                <a:latin typeface="Calibri" pitchFamily="34" charset="0"/>
              </a:rPr>
              <a:t>min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r>
              <a:rPr lang="ru-RU" sz="1400" b="1">
                <a:solidFill>
                  <a:srgbClr val="D60000"/>
                </a:solidFill>
                <a:latin typeface="Calibri" pitchFamily="34" charset="0"/>
              </a:rPr>
              <a:t>10%</a:t>
            </a:r>
            <a:r>
              <a:rPr lang="en-US" sz="1100">
                <a:solidFill>
                  <a:srgbClr val="D60000"/>
                </a:solidFill>
                <a:latin typeface="Calibri" pitchFamily="34" charset="0"/>
              </a:rPr>
              <a:t> </a:t>
            </a:r>
            <a:endParaRPr lang="en-US" sz="1100">
              <a:latin typeface="Calibri" pitchFamily="34" charset="0"/>
            </a:endParaRPr>
          </a:p>
          <a:p>
            <a:pPr algn="ctr"/>
            <a:endParaRPr lang="ru-RU" sz="11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9658</TotalTime>
  <Words>404</Words>
  <Application>Microsoft Office PowerPoint</Application>
  <PresentationFormat>Экран (16:9)</PresentationFormat>
  <Paragraphs>154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Arial</vt:lpstr>
      <vt:lpstr>Times New Roman</vt:lpstr>
      <vt:lpstr>Тема Office</vt:lpstr>
      <vt:lpstr>  Доступная ипотека  для работников МУП  </vt:lpstr>
      <vt:lpstr> О нас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Г. УФА, УЛ. ЛЕНИНА, Д.70,  ТЕЛЕФОН: +7 (347) 285 11 11 ГОРЯЧАЯ ЛИНИЯ: 8 800 222 11 11   Е-MAIL: INFO@UGAIK.RU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Концепция развития ОАО «Уфимское городское агентство ипотечного кредитования 2015-2018 годы</dc:title>
  <dc:creator>ВохминТЮ</dc:creator>
  <cp:lastModifiedBy>Rescom</cp:lastModifiedBy>
  <cp:revision>273</cp:revision>
  <cp:lastPrinted>2015-09-10T05:49:53Z</cp:lastPrinted>
  <dcterms:created xsi:type="dcterms:W3CDTF">2015-04-02T14:32:51Z</dcterms:created>
  <dcterms:modified xsi:type="dcterms:W3CDTF">2015-09-10T09:36:42Z</dcterms:modified>
</cp:coreProperties>
</file>