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6"/>
  </p:notesMasterIdLst>
  <p:handoutMasterIdLst>
    <p:handoutMasterId r:id="rId17"/>
  </p:handoutMasterIdLst>
  <p:sldIdLst>
    <p:sldId id="572" r:id="rId2"/>
    <p:sldId id="592" r:id="rId3"/>
    <p:sldId id="598" r:id="rId4"/>
    <p:sldId id="594" r:id="rId5"/>
    <p:sldId id="595" r:id="rId6"/>
    <p:sldId id="596" r:id="rId7"/>
    <p:sldId id="585" r:id="rId8"/>
    <p:sldId id="583" r:id="rId9"/>
    <p:sldId id="586" r:id="rId10"/>
    <p:sldId id="597" r:id="rId11"/>
    <p:sldId id="587" r:id="rId12"/>
    <p:sldId id="589" r:id="rId13"/>
    <p:sldId id="588" r:id="rId14"/>
    <p:sldId id="591" r:id="rId15"/>
  </p:sldIdLst>
  <p:sldSz cx="9144000" cy="6858000" type="screen4x3"/>
  <p:notesSz cx="9874250" cy="67976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FF0000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FF0000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FF0000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FF0000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FF0000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rgbClr val="FF0000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rgbClr val="FF0000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rgbClr val="FF0000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rgbClr val="FF0000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99"/>
    <a:srgbClr val="FF5050"/>
    <a:srgbClr val="B45608"/>
    <a:srgbClr val="DA9710"/>
    <a:srgbClr val="FFFFCC"/>
    <a:srgbClr val="CC0000"/>
    <a:srgbClr val="99CCFF"/>
    <a:srgbClr val="A46DCD"/>
    <a:srgbClr val="FF7C80"/>
    <a:srgbClr val="FF3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2485" autoAdjust="0"/>
    <p:restoredTop sz="96947" autoAdjust="0"/>
  </p:normalViewPr>
  <p:slideViewPr>
    <p:cSldViewPr>
      <p:cViewPr varScale="1">
        <p:scale>
          <a:sx n="107" d="100"/>
          <a:sy n="107" d="100"/>
        </p:scale>
        <p:origin x="-16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9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279104" cy="339884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593570" y="0"/>
            <a:ext cx="4279103" cy="339884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8AE029-F010-47F7-9DC1-E76188C4493E}" type="datetimeFigureOut">
              <a:rPr lang="ru-RU"/>
              <a:pPr>
                <a:defRPr/>
              </a:pPr>
              <a:t>10.09.2015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6456218"/>
            <a:ext cx="4279104" cy="339884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593570" y="6456218"/>
            <a:ext cx="4279103" cy="339884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9FFB5F-C8A9-4B74-893F-FD3837F1F3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1577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4279104" cy="3398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010" tIns="45505" rIns="91010" bIns="4550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3570" y="0"/>
            <a:ext cx="4279103" cy="3398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010" tIns="45505" rIns="91010" bIns="4550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/>
            </a:lvl1pPr>
          </a:lstStyle>
          <a:p>
            <a:pPr>
              <a:defRPr/>
            </a:pPr>
            <a:fld id="{B97DBF17-2317-4324-A986-363D727113C5}" type="datetimeFigureOut">
              <a:rPr lang="ru-RU"/>
              <a:pPr>
                <a:defRPr/>
              </a:pPr>
              <a:t>10.09.2015</a:t>
            </a:fld>
            <a:endParaRPr lang="ru-RU"/>
          </a:p>
        </p:txBody>
      </p:sp>
      <p:sp>
        <p:nvSpPr>
          <p:cNvPr id="1095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38500" y="509588"/>
            <a:ext cx="3397250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8213" y="3228895"/>
            <a:ext cx="7899400" cy="305895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010" tIns="45505" rIns="91010" bIns="455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6456218"/>
            <a:ext cx="4279104" cy="3398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010" tIns="45505" rIns="91010" bIns="4550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3570" y="6456218"/>
            <a:ext cx="4279103" cy="33988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010" tIns="45505" rIns="91010" bIns="4550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/>
            </a:lvl1pPr>
          </a:lstStyle>
          <a:p>
            <a:pPr>
              <a:defRPr/>
            </a:pPr>
            <a:fld id="{A0EA824A-ECAA-4660-A371-1DD77E95C1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5930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9FE40-05AD-4E56-8AC6-79D15872067E}" type="datetimeFigureOut">
              <a:rPr lang="ru-RU"/>
              <a:pPr>
                <a:defRPr/>
              </a:pPr>
              <a:t>10.09.2015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18DC8-D69B-4DD4-B705-BAB4D558220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204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105FB-8F6F-4AB0-98BB-C8F385EFA86C}" type="datetimeFigureOut">
              <a:rPr lang="ru-RU"/>
              <a:pPr>
                <a:defRPr/>
              </a:pPr>
              <a:t>10.09.2015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C4B0C-5B1C-4D2D-BC6C-401DA1BA2B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900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5226D-37F7-4585-B0E5-998238FB0C0D}" type="datetimeFigureOut">
              <a:rPr lang="ru-RU"/>
              <a:pPr>
                <a:defRPr/>
              </a:pPr>
              <a:t>10.09.2015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BA8B8-A5A1-467E-AAA9-A273952E32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6606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C464E-0AD6-4415-BA10-97E2DFF1647E}" type="datetimeFigureOut">
              <a:rPr lang="ru-RU"/>
              <a:pPr>
                <a:defRPr/>
              </a:pPr>
              <a:t>10.09.2015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203EE-5A49-4316-A1E6-2B88028E4D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7870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A08A7-6D8D-4636-B845-1D0DFA53E4D2}" type="datetimeFigureOut">
              <a:rPr lang="ru-RU"/>
              <a:pPr>
                <a:defRPr/>
              </a:pPr>
              <a:t>10.09.2015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28155-2C58-4376-9E9F-B37F8CBA56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3700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BAC78-499E-4754-9BE2-C1A52414E014}" type="datetimeFigureOut">
              <a:rPr lang="ru-RU"/>
              <a:pPr>
                <a:defRPr/>
              </a:pPr>
              <a:t>10.09.2015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A2EFB-B466-4B93-8DD8-6B8D17B459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2306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4C26A-1E1C-41A3-A314-EDA5E0868D12}" type="datetimeFigureOut">
              <a:rPr lang="ru-RU"/>
              <a:pPr>
                <a:defRPr/>
              </a:pPr>
              <a:t>10.09.2015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2DFC3-A927-4FD5-998D-5FEF529FDCD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4818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B0D98-2D5B-4524-9224-D9A7BCD26BEC}" type="datetimeFigureOut">
              <a:rPr lang="ru-RU"/>
              <a:pPr>
                <a:defRPr/>
              </a:pPr>
              <a:t>10.09.2015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E66FA-4276-447F-A3C7-9121683CB1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614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89B3A-27FE-46A5-93A2-569807B47623}" type="datetimeFigureOut">
              <a:rPr lang="ru-RU"/>
              <a:pPr>
                <a:defRPr/>
              </a:pPr>
              <a:t>10.09.2015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ECE58-DD8F-41A7-82C0-941C977FA5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4445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5A4E6-C319-40D8-A013-ADC9CE5F6C7E}" type="datetimeFigureOut">
              <a:rPr lang="ru-RU"/>
              <a:pPr>
                <a:defRPr/>
              </a:pPr>
              <a:t>10.09.2015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671D5-AFD1-4600-87B8-EC0E16363BA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0577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A9EC3-8F2A-441F-92ED-8343FE643AA2}" type="datetimeFigureOut">
              <a:rPr lang="ru-RU"/>
              <a:pPr>
                <a:defRPr/>
              </a:pPr>
              <a:t>10.09.2015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6B163-F42F-4558-B02B-D3FE901361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256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47C2EE-1A9C-45A3-BC42-EFAC50FE78F0}" type="datetimeFigureOut">
              <a:rPr lang="ru-RU"/>
              <a:pPr>
                <a:defRPr/>
              </a:pPr>
              <a:t>10.09.2015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C122BA-4C5C-4491-A08D-C4920A45C1F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2" r:id="rId1"/>
    <p:sldLayoutId id="2147484113" r:id="rId2"/>
    <p:sldLayoutId id="2147484114" r:id="rId3"/>
    <p:sldLayoutId id="2147484115" r:id="rId4"/>
    <p:sldLayoutId id="2147484116" r:id="rId5"/>
    <p:sldLayoutId id="2147484117" r:id="rId6"/>
    <p:sldLayoutId id="2147484118" r:id="rId7"/>
    <p:sldLayoutId id="2147484119" r:id="rId8"/>
    <p:sldLayoutId id="2147484120" r:id="rId9"/>
    <p:sldLayoutId id="2147484121" r:id="rId10"/>
    <p:sldLayoutId id="214748412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BCC9A96AC42949C6BB6A60F373E27A1385BE771FAED01BA2A5B0C3A030100A0E072DCE9D38C8B610WFcBH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BCC9A96AC42949C6BB6A60F373E27A1385BE771FAED01BA2A5B0C3A030100A0E072DCE9D38C8B610WFcBH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BCC9A96AC42949C6BB6A60F373E27A1385BE771FAED01BA2A5B0C3A030100A0E072DCE9D38C8B610WFcBH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0"/>
          <p:cNvSpPr txBox="1">
            <a:spLocks noChangeArrowheads="1"/>
          </p:cNvSpPr>
          <p:nvPr/>
        </p:nvSpPr>
        <p:spPr bwMode="auto">
          <a:xfrm>
            <a:off x="111892" y="2492896"/>
            <a:ext cx="89281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РЕАЛИЗАЦИЯ ЖИЛИЩНЫХ ПРОГРАММ</a:t>
            </a:r>
          </a:p>
          <a:p>
            <a:pPr algn="ctr" eaLnBrk="1" hangingPunct="1"/>
            <a:r>
              <a:rPr lang="ru-RU" sz="2500" b="1" dirty="0" smtClean="0">
                <a:solidFill>
                  <a:schemeClr val="tx2">
                    <a:lumMod val="75000"/>
                  </a:schemeClr>
                </a:solidFill>
                <a:latin typeface="Arial" charset="0"/>
              </a:rPr>
              <a:t>НА ТЕРРИТОРИИ РЕСПУБЛИКИ БАШКОРТОСТАН </a:t>
            </a:r>
            <a:endParaRPr lang="ru-RU" sz="2500" b="1" dirty="0">
              <a:solidFill>
                <a:schemeClr val="tx2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93519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ГОСУДАРСТВЕННЫЙ КОМИТЕТ РЕСПУБЛИКИ БАШКОРТОСТАН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 СТРОИТЕЛЬСТВУ И АРХИТЕКТУРЕ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4149080"/>
            <a:ext cx="4320480" cy="24482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Родин Егор Владимирович</a:t>
            </a:r>
          </a:p>
          <a:p>
            <a:pPr algn="ctr"/>
            <a:endParaRPr lang="ru-RU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Начальник отдела экономической политики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Госстрой РБ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59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УЧАСТИЕ В ПРОГРАММЕ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261755"/>
              </p:ext>
            </p:extLst>
          </p:nvPr>
        </p:nvGraphicFramePr>
        <p:xfrm>
          <a:off x="539552" y="1340768"/>
          <a:ext cx="8208912" cy="48245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83888"/>
                <a:gridCol w="2547594"/>
                <a:gridCol w="2177430"/>
              </a:tblGrid>
              <a:tr h="92779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Стоимость квадратного метра</a:t>
                      </a:r>
                      <a:endParaRPr lang="ru-RU" sz="1800" b="1" i="0" u="none" strike="noStrike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52 000</a:t>
                      </a:r>
                      <a:endParaRPr lang="ru-RU" sz="1800" b="1" i="0" u="none" strike="noStrike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35 000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205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Стоимость квартиры 35 </a:t>
                      </a:r>
                      <a:r>
                        <a:rPr lang="ru-RU" sz="1800" b="1" u="none" strike="noStrike" dirty="0" err="1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кв.м</a:t>
                      </a:r>
                      <a:endParaRPr lang="ru-RU" sz="1800" b="1" i="0" u="none" strike="noStrike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1 820 000</a:t>
                      </a:r>
                      <a:endParaRPr lang="ru-RU" sz="1800" b="1" i="0" u="none" strike="noStrike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1 225 000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2779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Процентная ставка</a:t>
                      </a:r>
                      <a:endParaRPr lang="ru-RU" sz="1800" b="1" i="0" u="none" strike="noStrike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14,2</a:t>
                      </a:r>
                      <a:endParaRPr lang="ru-RU" sz="1800" b="1" i="0" u="none" strike="noStrike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9,9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2779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Платеж по кредиту</a:t>
                      </a:r>
                      <a:endParaRPr lang="ru-RU" sz="1800" b="1" i="0" u="none" strike="noStrike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22 000</a:t>
                      </a:r>
                      <a:endParaRPr lang="ru-RU" sz="1800" b="1" i="0" u="none" strike="noStrike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14 800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205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Переплата за 15 лет</a:t>
                      </a:r>
                      <a:endParaRPr lang="ru-RU" sz="1800" b="1" i="0" u="none" strike="noStrike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2 328 200</a:t>
                      </a:r>
                      <a:endParaRPr lang="ru-RU" sz="1800" b="1" i="0" u="none" strike="noStrike">
                        <a:solidFill>
                          <a:schemeClr val="tx2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1 567 060</a:t>
                      </a:r>
                      <a:endParaRPr lang="ru-RU" sz="1800" b="1" i="0" u="none" strike="noStrike" dirty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093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chemeClr val="tx2"/>
                </a:solidFill>
                <a:latin typeface="Arial" charset="0"/>
              </a:rPr>
              <a:t>ПЕРЕЧЕНЬ КАТЕГОРИЙ, ИМЕЮЩИХ ПРАВО УЧАСТВОВАТЬ В ПРОГРАММЕ</a:t>
            </a:r>
            <a:endParaRPr lang="ru-RU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-20162073"/>
            <a:ext cx="4572000" cy="100950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а) граждане, состоящие на учете в качестве нуждающихся в жилых помещениях, предоставляемых по договорам социального найма, по основаниям, которые установлены </a:t>
            </a:r>
            <a:r>
              <a:rPr lang="ru-RU" sz="1000" dirty="0">
                <a:latin typeface="Arial" pitchFamily="34" charset="0"/>
                <a:cs typeface="Arial" pitchFamily="34" charset="0"/>
                <a:hlinkClick r:id="rId2"/>
              </a:rPr>
              <a:t>статьей 51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Жилищного кодекса Российской Федерации и (или) федеральным законом, указом Президента Российской Федерации, а также граждане, признанные нуждающимися в жилых помещениях, предоставляемых по договорам социального найма, по указанным основаниям, но не состоящие на таком учете;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б) граждане, проживающие в жилом помещении, которое в установленном порядке признано непригодным для проживания, либо в жилом помещении в многоквартирном доме, который в установленном порядке признан аварийным и подлежащим сносу или реконструкции, - независимо от размеров занимаемого жилого помещения;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в) граждане, которые в установленном законодательством Российской Федерации, законодательством субъектов Российской Федерации, муниципальными правовыми актами порядке являются участниками государственных или муниципальных программ, иных мероприятий и имеют право на получение социальных выплат (субсидий) на приобретение (строительство) жилых помещений за счет средств бюджетов всех уровней;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г) граждане, имеющие 3 и более детей;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д) граждане, имеющие 1 ребенка и более, при этом возраст каждого из супругов либо одного родителя в неполной семье не превышает 35 лет;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е) граждане - участники </a:t>
            </a:r>
            <a:r>
              <a:rPr lang="ru-RU" sz="1000" dirty="0" err="1">
                <a:latin typeface="Arial" pitchFamily="34" charset="0"/>
                <a:cs typeface="Arial" pitchFamily="34" charset="0"/>
              </a:rPr>
              <a:t>накопительно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-ипотечной системы жилищного обеспечения военнослужащих;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ж) граждане, для которых работа в федеральных органах государственной власти, органах государственной власти субъектов Российской Федерации, органах местного самоуправления является основным местом работы;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з) граждане, для которых работа в государственных и муниципальных учреждениях, являющихся научными организациями или организациями научного обслуживания, в качестве научных работников, специалистов научной организации или работников сферы научного обслуживания, в государственных и муниципальных образовательных учреждениях, государственных и муниципальных учреждениях здравоохранения, культуры, социальной защиты, занятости населения, физической культуры и спорта является основным местом работы;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и) граждане, для которых работа в градообразующих организациях, в том числе входящих в состав научно-производственных комплексов </a:t>
            </a:r>
            <a:r>
              <a:rPr lang="ru-RU" sz="1000" dirty="0" err="1">
                <a:latin typeface="Arial" pitchFamily="34" charset="0"/>
                <a:cs typeface="Arial" pitchFamily="34" charset="0"/>
              </a:rPr>
              <a:t>наукоградов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, независимо от организационно-правовой формы таких организаций является основным местом работы;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к) граждане, для которых работа в организациях оборонно-промышленного комплекса, включенных в установленном Правительством Российской Федерации порядке в сводный реестр организаций оборонно-промышленного комплекса, независимо от организационно-правовой формы таких организаций является основным местом работы;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л) граждане, для которых работа в научных организациях, которым Правительством Российской Федерации присвоен статус государственных научных центров, независимо от организационно-правовой формы таких организаций является основным местом работы;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м) граждане, для которых работа в организациях, созданных государственными академиями наук и (или) подведомственных им (за исключением организаций социальной сферы) и не указанных в </a:t>
            </a:r>
            <a:r>
              <a:rPr lang="ru-RU" sz="1000" dirty="0">
                <a:latin typeface="Arial" pitchFamily="34" charset="0"/>
                <a:cs typeface="Arial" pitchFamily="34" charset="0"/>
                <a:hlinkClick r:id="" action="ppaction://hlinkfile"/>
              </a:rPr>
              <a:t>подпунктах "з"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000" dirty="0">
                <a:latin typeface="Arial" pitchFamily="34" charset="0"/>
                <a:cs typeface="Arial" pitchFamily="34" charset="0"/>
                <a:hlinkClick r:id="" action="ppaction://hlinkfile"/>
              </a:rPr>
              <a:t>"и"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000" dirty="0">
                <a:latin typeface="Arial" pitchFamily="34" charset="0"/>
                <a:cs typeface="Arial" pitchFamily="34" charset="0"/>
                <a:hlinkClick r:id="" action="ppaction://hlinkfile"/>
              </a:rPr>
              <a:t>"л"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настоящего пункта, является основным местом работы;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н) граждане, для которых работа в государственных унитарных предприятиях, являющихся научными организациями или организациями научного обслуживания, которые осуществляют научную, научно-техническую, инновационную деятельность, экспериментальные разработки, испытания, подготовку кадров по приоритетным направлениям развития науки, технологий и техники в Российской Федерации, утвержденным Указом Президента Российской Федерации от 7 июля 2011 г. N 899, и которые не указаны в </a:t>
            </a:r>
            <a:r>
              <a:rPr lang="ru-RU" sz="1000" dirty="0">
                <a:latin typeface="Arial" pitchFamily="34" charset="0"/>
                <a:cs typeface="Arial" pitchFamily="34" charset="0"/>
                <a:hlinkClick r:id="" action="ppaction://hlinkfile"/>
              </a:rPr>
              <a:t>подпунктах "и"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- </a:t>
            </a:r>
            <a:r>
              <a:rPr lang="ru-RU" sz="1000" dirty="0">
                <a:latin typeface="Arial" pitchFamily="34" charset="0"/>
                <a:cs typeface="Arial" pitchFamily="34" charset="0"/>
                <a:hlinkClick r:id="" action="ppaction://hlinkfile"/>
              </a:rPr>
              <a:t>"м"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настоящего пункта, является основным местом работы.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268760"/>
            <a:ext cx="8712968" cy="525658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/>
            <a:r>
              <a:rPr lang="ru-RU" sz="1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имеющие </a:t>
            </a:r>
            <a:r>
              <a:rPr lang="ru-RU" sz="1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обеспеченность общей площадью жилых помещений в расчете на одного совместно проживающего члена семьи гражданина не выше </a:t>
            </a:r>
            <a:r>
              <a:rPr lang="ru-RU" sz="1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18 </a:t>
            </a:r>
            <a:r>
              <a:rPr lang="ru-RU" sz="16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кв.м</a:t>
            </a:r>
            <a:r>
              <a:rPr lang="ru-RU" sz="1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на члена семьи или 32 </a:t>
            </a:r>
            <a:r>
              <a:rPr lang="ru-RU" sz="16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кв.м</a:t>
            </a:r>
            <a:r>
              <a:rPr lang="ru-RU" sz="1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 на одиноко проживающего гражданина, в </a:t>
            </a:r>
            <a:r>
              <a:rPr lang="ru-RU" sz="1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случае, если доходы, приходящиеся на каждого члена семьи таких граждан, и стоимость имущества, находящегося в собственности таких граждан и (или) совместно проживающих с ними членов их семей и подлежащего налогообложению, не превышают </a:t>
            </a:r>
            <a:r>
              <a:rPr lang="ru-RU" sz="1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установленного;</a:t>
            </a:r>
          </a:p>
          <a:p>
            <a:pPr marL="342900" indent="12700"/>
            <a:endParaRPr lang="ru-RU" sz="16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342900" indent="12700"/>
            <a:r>
              <a:rPr lang="ru-RU" sz="1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имеющие </a:t>
            </a:r>
            <a:r>
              <a:rPr lang="ru-RU" sz="16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двух и более несовершеннолетних детей и являющихся получателями материнского (семейного) капитала в соответствии с Федеральным законом от 29 декабря 2006 года № 256-ФЗ «О дополнительных мерах государственной поддержки семей, имеющих детей» при условии использования такого материнского (семейного) капитала на приобретение жилья экономического класса</a:t>
            </a:r>
            <a:r>
              <a:rPr lang="ru-RU" sz="1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342900" indent="12700"/>
            <a:endParaRPr lang="ru-RU" sz="16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342900" indent="12700"/>
            <a:r>
              <a:rPr lang="ru-RU" sz="1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имеющие трех и более несовершеннолетних детей;</a:t>
            </a:r>
          </a:p>
          <a:p>
            <a:pPr marL="342900" indent="12700"/>
            <a:endParaRPr lang="ru-RU" sz="16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342900" indent="12700"/>
            <a:r>
              <a:rPr lang="ru-RU" sz="1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являющиеся ветеранами боевых действий.</a:t>
            </a:r>
            <a:endParaRPr lang="ru-RU" sz="16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89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chemeClr val="tx2"/>
                </a:solidFill>
                <a:latin typeface="Arial" charset="0"/>
              </a:rPr>
              <a:t>ПЕРЕЧЕНЬ КАТЕГОРИЙ, ИМЕЮЩИХ ПРАВО УЧАСТВОВАТЬ В ПРОГРАММЕ</a:t>
            </a:r>
            <a:endParaRPr lang="ru-RU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-20162073"/>
            <a:ext cx="4572000" cy="100950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а) граждане, состоящие на учете в качестве нуждающихся в жилых помещениях, предоставляемых по договорам социального найма, по основаниям, которые установлены </a:t>
            </a:r>
            <a:r>
              <a:rPr lang="ru-RU" sz="1000" dirty="0">
                <a:latin typeface="Arial" pitchFamily="34" charset="0"/>
                <a:cs typeface="Arial" pitchFamily="34" charset="0"/>
                <a:hlinkClick r:id="rId2"/>
              </a:rPr>
              <a:t>статьей 51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Жилищного кодекса Российской Федерации и (или) федеральным законом, указом Президента Российской Федерации, а также граждане, признанные нуждающимися в жилых помещениях, предоставляемых по договорам социального найма, по указанным основаниям, но не состоящие на таком учете;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б) граждане, проживающие в жилом помещении, которое в установленном порядке признано непригодным для проживания, либо в жилом помещении в многоквартирном доме, который в установленном порядке признан аварийным и подлежащим сносу или реконструкции, - независимо от размеров занимаемого жилого помещения;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в) граждане, которые в установленном законодательством Российской Федерации, законодательством субъектов Российской Федерации, муниципальными правовыми актами порядке являются участниками государственных или муниципальных программ, иных мероприятий и имеют право на получение социальных выплат (субсидий) на приобретение (строительство) жилых помещений за счет средств бюджетов всех уровней;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г) граждане, имеющие 3 и более детей;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д) граждане, имеющие 1 ребенка и более, при этом возраст каждого из супругов либо одного родителя в неполной семье не превышает 35 лет;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е) граждане - участники </a:t>
            </a:r>
            <a:r>
              <a:rPr lang="ru-RU" sz="1000" dirty="0" err="1">
                <a:latin typeface="Arial" pitchFamily="34" charset="0"/>
                <a:cs typeface="Arial" pitchFamily="34" charset="0"/>
              </a:rPr>
              <a:t>накопительно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-ипотечной системы жилищного обеспечения военнослужащих;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ж) граждане, для которых работа в федеральных органах государственной власти, органах государственной власти субъектов Российской Федерации, органах местного самоуправления является основным местом работы;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з) граждане, для которых работа в государственных и муниципальных учреждениях, являющихся научными организациями или организациями научного обслуживания, в качестве научных работников, специалистов научной организации или работников сферы научного обслуживания, в государственных и муниципальных образовательных учреждениях, государственных и муниципальных учреждениях здравоохранения, культуры, социальной защиты, занятости населения, физической культуры и спорта является основным местом работы;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и) граждане, для которых работа в градообразующих организациях, в том числе входящих в состав научно-производственных комплексов </a:t>
            </a:r>
            <a:r>
              <a:rPr lang="ru-RU" sz="1000" dirty="0" err="1">
                <a:latin typeface="Arial" pitchFamily="34" charset="0"/>
                <a:cs typeface="Arial" pitchFamily="34" charset="0"/>
              </a:rPr>
              <a:t>наукоградов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, независимо от организационно-правовой формы таких организаций является основным местом работы;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к) граждане, для которых работа в организациях оборонно-промышленного комплекса, включенных в установленном Правительством Российской Федерации порядке в сводный реестр организаций оборонно-промышленного комплекса, независимо от организационно-правовой формы таких организаций является основным местом работы;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л) граждане, для которых работа в научных организациях, которым Правительством Российской Федерации присвоен статус государственных научных центров, независимо от организационно-правовой формы таких организаций является основным местом работы;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м) граждане, для которых работа в организациях, созданных государственными академиями наук и (или) подведомственных им (за исключением организаций социальной сферы) и не указанных в </a:t>
            </a:r>
            <a:r>
              <a:rPr lang="ru-RU" sz="1000" dirty="0">
                <a:latin typeface="Arial" pitchFamily="34" charset="0"/>
                <a:cs typeface="Arial" pitchFamily="34" charset="0"/>
                <a:hlinkClick r:id="" action="ppaction://hlinkfile"/>
              </a:rPr>
              <a:t>подпунктах "з"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000" dirty="0">
                <a:latin typeface="Arial" pitchFamily="34" charset="0"/>
                <a:cs typeface="Arial" pitchFamily="34" charset="0"/>
                <a:hlinkClick r:id="" action="ppaction://hlinkfile"/>
              </a:rPr>
              <a:t>"и"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000" dirty="0">
                <a:latin typeface="Arial" pitchFamily="34" charset="0"/>
                <a:cs typeface="Arial" pitchFamily="34" charset="0"/>
                <a:hlinkClick r:id="" action="ppaction://hlinkfile"/>
              </a:rPr>
              <a:t>"л"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настоящего пункта, является основным местом работы;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н) граждане, для которых работа в государственных унитарных предприятиях, являющихся научными организациями или организациями научного обслуживания, которые осуществляют научную, научно-техническую, инновационную деятельность, экспериментальные разработки, испытания, подготовку кадров по приоритетным направлениям развития науки, технологий и техники в Российской Федерации, утвержденным Указом Президента Российской Федерации от 7 июля 2011 г. N 899, и которые не указаны в </a:t>
            </a:r>
            <a:r>
              <a:rPr lang="ru-RU" sz="1000" dirty="0">
                <a:latin typeface="Arial" pitchFamily="34" charset="0"/>
                <a:cs typeface="Arial" pitchFamily="34" charset="0"/>
                <a:hlinkClick r:id="" action="ppaction://hlinkfile"/>
              </a:rPr>
              <a:t>подпунктах "и"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- </a:t>
            </a:r>
            <a:r>
              <a:rPr lang="ru-RU" sz="1000" dirty="0">
                <a:latin typeface="Arial" pitchFamily="34" charset="0"/>
                <a:cs typeface="Arial" pitchFamily="34" charset="0"/>
                <a:hlinkClick r:id="" action="ppaction://hlinkfile"/>
              </a:rPr>
              <a:t>"м"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настоящего пункта, является основным местом работы.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268760"/>
            <a:ext cx="8712968" cy="525658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а) граждане, состоящие на учете в качестве нуждающихся в жилых помещениях, предоставляемых по договорам социального </a:t>
            </a:r>
            <a:r>
              <a:rPr lang="ru-RU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найма;</a:t>
            </a:r>
          </a:p>
          <a:p>
            <a:endParaRPr lang="ru-RU" sz="1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</a:t>
            </a:r>
            <a:r>
              <a:rPr lang="ru-RU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) граждане, проживающие в жилом помещении, которое в установленном порядке признано непригодным для проживания, либо в жилом помещении в многоквартирном доме, который в установленном порядке признан аварийным и подлежащим сносу или </a:t>
            </a:r>
            <a:r>
              <a:rPr lang="ru-RU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реконструкции;</a:t>
            </a:r>
          </a:p>
          <a:p>
            <a:endParaRPr lang="ru-RU" sz="1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в) граждане, </a:t>
            </a:r>
            <a:r>
              <a:rPr lang="ru-RU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являющиеся </a:t>
            </a:r>
            <a:r>
              <a:rPr lang="ru-RU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участниками государственных или муниципальных программ, иных мероприятий и имеют право на получение социальных выплат (субсидий) на приобретение (строительство) жилых помещений за счет средств бюджетов всех </a:t>
            </a:r>
            <a:endParaRPr lang="ru-RU" sz="1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уровней;</a:t>
            </a:r>
          </a:p>
          <a:p>
            <a:endParaRPr lang="ru-RU" sz="1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) граждане, имеющие 1 ребенка и более, при этом возраст каждого из супругов либо одного родителя в неполной семье не превышает 35 лет</a:t>
            </a:r>
            <a:r>
              <a:rPr lang="ru-RU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endParaRPr lang="ru-RU" sz="1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е) граждане - участники </a:t>
            </a:r>
            <a:r>
              <a:rPr lang="ru-RU" sz="1400" b="1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накопительно</a:t>
            </a:r>
            <a:r>
              <a:rPr lang="ru-RU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-ипотечной системы жилищного обеспечения военнослужащих</a:t>
            </a:r>
            <a:r>
              <a:rPr lang="ru-RU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endParaRPr lang="ru-RU" sz="1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ж) граждане, для которых работа в федеральных органах государственной власти, органах государственной власти субъектов Российской Федерации, органах местного самоуправления является основным местом работы</a:t>
            </a:r>
            <a:r>
              <a:rPr lang="ru-RU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1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62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chemeClr val="tx2"/>
                </a:solidFill>
                <a:latin typeface="Arial" charset="0"/>
              </a:rPr>
              <a:t>ПЕРЕЧЕНЬ КАТЕГОРИЙ, ИМЕЮЩИХ ПРАВО УЧАСТВОВАТЬ В ПРОГРАММЕ</a:t>
            </a:r>
            <a:endParaRPr lang="ru-RU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-20162073"/>
            <a:ext cx="4572000" cy="1009507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а) граждане, состоящие на учете в качестве нуждающихся в жилых помещениях, предоставляемых по договорам социального найма, по основаниям, которые установлены </a:t>
            </a:r>
            <a:r>
              <a:rPr lang="ru-RU" sz="1000" dirty="0">
                <a:latin typeface="Arial" pitchFamily="34" charset="0"/>
                <a:cs typeface="Arial" pitchFamily="34" charset="0"/>
                <a:hlinkClick r:id="rId2"/>
              </a:rPr>
              <a:t>статьей 51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Жилищного кодекса Российской Федерации и (или) федеральным законом, указом Президента Российской Федерации, а также граждане, признанные нуждающимися в жилых помещениях, предоставляемых по договорам социального найма, по указанным основаниям, но не состоящие на таком учете;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б) граждане, проживающие в жилом помещении, которое в установленном порядке признано непригодным для проживания, либо в жилом помещении в многоквартирном доме, который в установленном порядке признан аварийным и подлежащим сносу или реконструкции, - независимо от размеров занимаемого жилого помещения;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в) граждане, которые в установленном законодательством Российской Федерации, законодательством субъектов Российской Федерации, муниципальными правовыми актами порядке являются участниками государственных или муниципальных программ, иных мероприятий и имеют право на получение социальных выплат (субсидий) на приобретение (строительство) жилых помещений за счет средств бюджетов всех уровней;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г) граждане, имеющие 3 и более детей;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д) граждане, имеющие 1 ребенка и более, при этом возраст каждого из супругов либо одного родителя в неполной семье не превышает 35 лет;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е) граждане - участники </a:t>
            </a:r>
            <a:r>
              <a:rPr lang="ru-RU" sz="1000" dirty="0" err="1">
                <a:latin typeface="Arial" pitchFamily="34" charset="0"/>
                <a:cs typeface="Arial" pitchFamily="34" charset="0"/>
              </a:rPr>
              <a:t>накопительно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-ипотечной системы жилищного обеспечения военнослужащих;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ж) граждане, для которых работа в федеральных органах государственной власти, органах государственной власти субъектов Российской Федерации, органах местного самоуправления является основным местом работы;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з) граждане, для которых работа в государственных и муниципальных учреждениях, являющихся научными организациями или организациями научного обслуживания, в качестве научных работников, специалистов научной организации или работников сферы научного обслуживания, в государственных и муниципальных образовательных учреждениях, государственных и муниципальных учреждениях здравоохранения, культуры, социальной защиты, занятости населения, физической культуры и спорта является основным местом работы;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и) граждане, для которых работа в градообразующих организациях, в том числе входящих в состав научно-производственных комплексов </a:t>
            </a:r>
            <a:r>
              <a:rPr lang="ru-RU" sz="1000" dirty="0" err="1">
                <a:latin typeface="Arial" pitchFamily="34" charset="0"/>
                <a:cs typeface="Arial" pitchFamily="34" charset="0"/>
              </a:rPr>
              <a:t>наукоградов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, независимо от организационно-правовой формы таких организаций является основным местом работы;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к) граждане, для которых работа в организациях оборонно-промышленного комплекса, включенных в установленном Правительством Российской Федерации порядке в сводный реестр организаций оборонно-промышленного комплекса, независимо от организационно-правовой формы таких организаций является основным местом работы;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л) граждане, для которых работа в научных организациях, которым Правительством Российской Федерации присвоен статус государственных научных центров, независимо от организационно-правовой формы таких организаций является основным местом работы;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м) граждане, для которых работа в организациях, созданных государственными академиями наук и (или) подведомственных им (за исключением организаций социальной сферы) и не указанных в </a:t>
            </a:r>
            <a:r>
              <a:rPr lang="ru-RU" sz="1000" dirty="0">
                <a:latin typeface="Arial" pitchFamily="34" charset="0"/>
                <a:cs typeface="Arial" pitchFamily="34" charset="0"/>
                <a:hlinkClick r:id="" action="ppaction://hlinkfile"/>
              </a:rPr>
              <a:t>подпунктах "з"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000" dirty="0">
                <a:latin typeface="Arial" pitchFamily="34" charset="0"/>
                <a:cs typeface="Arial" pitchFamily="34" charset="0"/>
                <a:hlinkClick r:id="" action="ppaction://hlinkfile"/>
              </a:rPr>
              <a:t>"и"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1000" dirty="0">
                <a:latin typeface="Arial" pitchFamily="34" charset="0"/>
                <a:cs typeface="Arial" pitchFamily="34" charset="0"/>
                <a:hlinkClick r:id="" action="ppaction://hlinkfile"/>
              </a:rPr>
              <a:t>"л"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настоящего пункта, является основным местом работы;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н) граждане, для которых работа в государственных унитарных предприятиях, являющихся научными организациями или организациями научного обслуживания, которые осуществляют научную, научно-техническую, инновационную деятельность, экспериментальные разработки, испытания, подготовку кадров по приоритетным направлениям развития науки, технологий и техники в Российской Федерации, утвержденным Указом Президента Российской Федерации от 7 июля 2011 г. N 899, и которые не указаны в </a:t>
            </a:r>
            <a:r>
              <a:rPr lang="ru-RU" sz="1000" dirty="0">
                <a:latin typeface="Arial" pitchFamily="34" charset="0"/>
                <a:cs typeface="Arial" pitchFamily="34" charset="0"/>
                <a:hlinkClick r:id="" action="ppaction://hlinkfile"/>
              </a:rPr>
              <a:t>подпунктах "и"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- </a:t>
            </a:r>
            <a:r>
              <a:rPr lang="ru-RU" sz="1000" dirty="0">
                <a:latin typeface="Arial" pitchFamily="34" charset="0"/>
                <a:cs typeface="Arial" pitchFamily="34" charset="0"/>
                <a:hlinkClick r:id="" action="ppaction://hlinkfile"/>
              </a:rPr>
              <a:t>"м"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настоящего пункта, является основным местом работы.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268760"/>
            <a:ext cx="8712968" cy="525658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ru-RU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) граждане, </a:t>
            </a:r>
            <a:r>
              <a:rPr lang="ru-RU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работающие </a:t>
            </a:r>
            <a:r>
              <a:rPr lang="ru-RU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 государственных и муниципальных учреждениях, являющихся научными организациями или организациями научного обслуживания, </a:t>
            </a:r>
            <a:r>
              <a:rPr lang="ru-RU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 сфере </a:t>
            </a:r>
            <a:r>
              <a:rPr lang="ru-RU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научного обслуживания, в </a:t>
            </a:r>
            <a:r>
              <a:rPr lang="ru-RU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государственных и муниципальных образовательных учреждениях</a:t>
            </a:r>
            <a:r>
              <a:rPr lang="ru-RU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государственных и муниципальных учреждениях здравоохранения, культуры, социальной защиты, занятости населения, физической культуры и </a:t>
            </a:r>
            <a:r>
              <a:rPr lang="ru-RU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спорта;</a:t>
            </a:r>
          </a:p>
          <a:p>
            <a:endParaRPr lang="ru-RU" sz="1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и) граждане, для которых работа в градообразующих организациях, в том числе входящих в состав научно-производственных комплексов </a:t>
            </a:r>
            <a:r>
              <a:rPr lang="ru-RU" sz="1400" b="1" dirty="0" err="1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наукоградов</a:t>
            </a:r>
            <a:r>
              <a:rPr lang="ru-RU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независимо от организационно-правовой формы таких организаций является основным местом работы</a:t>
            </a:r>
            <a:r>
              <a:rPr lang="ru-RU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endParaRPr lang="ru-RU" sz="1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к) граждане, </a:t>
            </a:r>
            <a:r>
              <a:rPr lang="ru-RU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работающие </a:t>
            </a:r>
            <a:r>
              <a:rPr lang="ru-RU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 организациях оборонно-промышленного </a:t>
            </a:r>
            <a:r>
              <a:rPr lang="ru-RU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комплекса;</a:t>
            </a:r>
          </a:p>
          <a:p>
            <a:endParaRPr lang="ru-RU" sz="1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ru-RU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) граждане, для которых работа в научных организациях, которым Правительством Российской Федерации присвоен статус государственных научных </a:t>
            </a:r>
            <a:r>
              <a:rPr lang="ru-RU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центров;</a:t>
            </a:r>
          </a:p>
          <a:p>
            <a:endParaRPr lang="ru-RU" sz="1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м) граждане, для которых работа в организациях, созданных государственными академиями наук и (или) подведомственных им (за исключением организаций социальной сферы), является основным местом работы;</a:t>
            </a:r>
          </a:p>
          <a:p>
            <a:endParaRPr lang="ru-RU" sz="1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) граждане, </a:t>
            </a:r>
            <a:r>
              <a:rPr lang="ru-RU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работающие </a:t>
            </a:r>
            <a:r>
              <a:rPr lang="ru-RU" sz="1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 государственных унитарных предприятиях, являющихся научными организациями или организациями научного обслуживания, которые осуществляют научную, научно-техническую, инновационную деятельность, экспериментальные разработки, испытания, подготовку кадров по приоритетным направлениям развития науки, технологий и техники в Российской </a:t>
            </a:r>
            <a:r>
              <a:rPr lang="ru-RU" sz="1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Федерации</a:t>
            </a:r>
            <a:endParaRPr lang="ru-RU" sz="11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84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chemeClr val="tx2"/>
                </a:solidFill>
                <a:latin typeface="Arial" charset="0"/>
              </a:rPr>
              <a:t>ИНФОРМАЦИОННАЯ ПОДДЕРЖКА</a:t>
            </a:r>
            <a:endParaRPr lang="ru-RU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268760"/>
            <a:ext cx="8712968" cy="525658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1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268760"/>
            <a:ext cx="8640960" cy="52565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>
              <a:buAutoNum type="arabicPeriod"/>
            </a:pPr>
            <a:r>
              <a:rPr lang="ru-RU" sz="3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Органы местного самоуправления</a:t>
            </a:r>
          </a:p>
          <a:p>
            <a:pPr marL="457200" indent="-457200" algn="ctr">
              <a:buAutoNum type="arabicPeriod"/>
            </a:pPr>
            <a:endParaRPr lang="ru-RU" sz="36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>
              <a:buAutoNum type="arabicPeriod"/>
            </a:pPr>
            <a:r>
              <a:rPr lang="ru-RU" sz="3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Сайт </a:t>
            </a: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Госстроя РБ</a:t>
            </a:r>
          </a:p>
          <a:p>
            <a:pPr marL="457200" indent="-457200" algn="ctr">
              <a:buAutoNum type="arabicPeriod"/>
            </a:pPr>
            <a:endParaRPr lang="ru-RU" sz="36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>
              <a:buAutoNum type="arabicPeriod"/>
            </a:pPr>
            <a:r>
              <a:rPr lang="ru-RU" sz="3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Сайт </a:t>
            </a: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ЖРС.РФ</a:t>
            </a:r>
          </a:p>
          <a:p>
            <a:pPr marL="457200" indent="-457200" algn="ctr">
              <a:buAutoNum type="arabicPeriod"/>
            </a:pPr>
            <a:endParaRPr lang="ru-RU" sz="36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ctr">
              <a:buAutoNum type="arabicPeriod"/>
            </a:pPr>
            <a:r>
              <a:rPr lang="ru-RU" sz="3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Сайт </a:t>
            </a: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ЖРС.РБ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48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93519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ГРАЖДАНЕ, НУЖДАЮЩИЕСЯ В УЛУЧШЕНИИ ЖИЛИЩНЫХ УСЛОВИЙ</a:t>
            </a:r>
            <a:endParaRPr lang="ru-RU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268760"/>
            <a:ext cx="8640960" cy="53285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По состоянию на </a:t>
            </a:r>
            <a:r>
              <a:rPr lang="ru-RU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09.09.2015 </a:t>
            </a: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года численность граждан на территории Республики Башкортостан, состоящих </a:t>
            </a:r>
            <a:r>
              <a:rPr lang="ru-RU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на учете в качестве нуждающихся в </a:t>
            </a: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жилье, составляет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83 783 </a:t>
            </a: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человека.</a:t>
            </a:r>
          </a:p>
          <a:p>
            <a:pPr algn="ctr"/>
            <a:endParaRPr lang="ru-RU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В 2014 году государственная поддержка в улучшении жилищных условий была оказана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2 664 </a:t>
            </a: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семьям.</a:t>
            </a:r>
          </a:p>
          <a:p>
            <a:pPr algn="ctr"/>
            <a:endParaRPr lang="ru-RU" sz="28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8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78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11413" y="1628775"/>
            <a:ext cx="4640262" cy="2500313"/>
          </a:xfrm>
          <a:noFill/>
        </p:spPr>
      </p:pic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4292600"/>
            <a:ext cx="7250112" cy="237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26988"/>
            <a:ext cx="8229600" cy="1143001"/>
          </a:xfrm>
        </p:spPr>
        <p:txBody>
          <a:bodyPr/>
          <a:lstStyle/>
          <a:p>
            <a:r>
              <a:rPr lang="ru-RU" sz="20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ЖИЛСТРОЙСБЕРЕЖЕНИЯ</a:t>
            </a:r>
            <a:endParaRPr lang="ru-RU" sz="20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30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0"/>
          <p:cNvSpPr txBox="1">
            <a:spLocks noChangeArrowheads="1"/>
          </p:cNvSpPr>
          <p:nvPr/>
        </p:nvSpPr>
        <p:spPr bwMode="auto">
          <a:xfrm>
            <a:off x="202575" y="1412776"/>
            <a:ext cx="8761913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/>
            <a:r>
              <a:rPr lang="ru-RU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23 июля 2013 года внесены изменения в Земельный кодекс РФ </a:t>
            </a: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 Федеральный </a:t>
            </a:r>
            <a:r>
              <a:rPr lang="ru-RU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закон "О содействии развитию жилищного </a:t>
            </a: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строительства".</a:t>
            </a:r>
          </a:p>
          <a:p>
            <a:pPr algn="ctr"/>
            <a:endParaRPr lang="ru-RU" sz="2400" b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Безвозмездное</a:t>
            </a: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предоставление </a:t>
            </a:r>
            <a:r>
              <a:rPr lang="ru-RU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земельных участков жилищно-строительным кооперативам, созданным из числа </a:t>
            </a: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работников </a:t>
            </a:r>
            <a:r>
              <a:rPr lang="ru-RU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государственных и муниципальных </a:t>
            </a: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учреждений:</a:t>
            </a:r>
          </a:p>
          <a:p>
            <a:pPr marL="342900" indent="-342900" algn="ctr">
              <a:buFontTx/>
              <a:buChar char="-"/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образования,</a:t>
            </a:r>
          </a:p>
          <a:p>
            <a:pPr marL="342900" indent="-342900" algn="ctr">
              <a:buFontTx/>
              <a:buChar char="-"/>
            </a:pP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здравоохранения,</a:t>
            </a:r>
          </a:p>
          <a:p>
            <a:pPr marL="342900" indent="-342900" algn="ctr">
              <a:buFontTx/>
              <a:buChar char="-"/>
            </a:pP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культуры,</a:t>
            </a:r>
          </a:p>
          <a:p>
            <a:pPr marL="342900" indent="-342900" algn="ctr">
              <a:buFontTx/>
              <a:buChar char="-"/>
            </a:pP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многодетных </a:t>
            </a:r>
            <a:r>
              <a:rPr lang="ru-RU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семей.</a:t>
            </a:r>
            <a:endParaRPr lang="ru-RU" sz="2400" b="1" dirty="0"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9351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ЖИЛИЩНО-СТРОИТЕЛЬНЫЕ КООПЕРАТИВЫ</a:t>
            </a:r>
            <a:endParaRPr lang="ru-RU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78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0"/>
          <p:cNvSpPr txBox="1">
            <a:spLocks noChangeArrowheads="1"/>
          </p:cNvSpPr>
          <p:nvPr/>
        </p:nvSpPr>
        <p:spPr bwMode="auto">
          <a:xfrm>
            <a:off x="215900" y="1196752"/>
            <a:ext cx="8928100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 eaLnBrk="1" hangingPunct="1"/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algn="ctr" eaLnBrk="1" hangingPunct="1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26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декабря 2013 </a:t>
            </a:r>
            <a:r>
              <a:rPr lang="ru-RU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года Правительством РБ принято постановление №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628</a:t>
            </a:r>
            <a:r>
              <a:rPr lang="ru-RU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«О формировании списков граждан, имеющих право быть принятыми в члены жилищно-строительных кооперативов, создаваемых в целях обеспечения жильем граждан в соответствии с федеральными законами «О содействии развитию жилищного строительства» и «О введении в действие Земельного кодекса Российской Федерации</a:t>
            </a: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».</a:t>
            </a:r>
            <a:endParaRPr lang="ru-RU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9351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ЖИЛИЩНО-СТРОИТЕЛЬНЫЕ КООПЕРАТИВЫ</a:t>
            </a:r>
          </a:p>
        </p:txBody>
      </p:sp>
    </p:spTree>
    <p:extLst>
      <p:ext uri="{BB962C8B-B14F-4D97-AF65-F5344CB8AC3E}">
        <p14:creationId xmlns:p14="http://schemas.microsoft.com/office/powerpoint/2010/main" val="180678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0"/>
          <p:cNvSpPr txBox="1">
            <a:spLocks noChangeArrowheads="1"/>
          </p:cNvSpPr>
          <p:nvPr/>
        </p:nvSpPr>
        <p:spPr bwMode="auto">
          <a:xfrm>
            <a:off x="111892" y="2924944"/>
            <a:ext cx="8928100" cy="349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9pPr>
          </a:lstStyle>
          <a:p>
            <a:pPr marL="457200" indent="-457200" algn="ctr" eaLnBrk="1" hangingPunct="1">
              <a:buFontTx/>
              <a:buChar char="-"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ctr" eaLnBrk="1" hangingPunct="1">
              <a:buFontTx/>
              <a:buChar char="-"/>
            </a:pP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 marL="457200" indent="-457200" algn="ctr" eaLnBrk="1" hangingPunct="1">
              <a:buFontTx/>
              <a:buChar char="-"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ctr" eaLnBrk="1" hangingPunct="1">
              <a:buFontTx/>
              <a:buChar char="-"/>
            </a:pPr>
            <a:endParaRPr lang="ru-RU" sz="2800" dirty="0">
              <a:latin typeface="Arial" pitchFamily="34" charset="0"/>
              <a:cs typeface="Arial" pitchFamily="34" charset="0"/>
            </a:endParaRPr>
          </a:p>
          <a:p>
            <a:pPr marL="457200" indent="-457200" algn="ctr" eaLnBrk="1" hangingPunct="1">
              <a:buFontTx/>
              <a:buChar char="-"/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algn="ctr" eaLnBrk="1" hangingPunct="1"/>
            <a:r>
              <a:rPr lang="ru-RU" sz="28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СТРОИТЕЛЬСТВО ЖИЛЬЯ ЖСК НА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30%</a:t>
            </a:r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ДЕШЕВЛЕ</a:t>
            </a:r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РЫНОЧНОЙ СТОИМОСТИ</a:t>
            </a:r>
            <a:endParaRPr lang="ru-RU" sz="28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/>
            <a:endParaRPr lang="ru-RU" sz="25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14392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ЖИЛИЩНО-СТРОИТЕЛЬНЫЕ КООПЕРАТИВЫ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05371" y="1201089"/>
            <a:ext cx="8208912" cy="78775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БЕСПЛАТНЫЙ ЗЕМЕЛЬНЫЙ УЧАСТОК</a:t>
            </a:r>
            <a:endParaRPr lang="ru-RU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5371" y="2348880"/>
            <a:ext cx="8208912" cy="93610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r>
              <a:rPr lang="ru-RU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СОДЕЙСТВИЕ В ПОДКЛЮЧЕНИИ УЧАСТКОВ К ИНЖЕНЕРНОЙ ИНФРАСТРУКТУРЕ</a:t>
            </a:r>
            <a:endParaRPr lang="ru-RU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5371" y="3573016"/>
            <a:ext cx="8208912" cy="10081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ctr" eaLnBrk="1" hangingPunct="1">
              <a:buFontTx/>
              <a:buChar char="-"/>
            </a:pPr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БЕЗВОЗМЕЗДНОЕ ПРЕДОСТАВЛЕНИЕ ПРОЕКТОВ ДОМОВ И ПРО­ЕКТНОЙ ДОКУМЕНТАЦИИ ПОВТОРНОГО ПРИМЕНЕНИЯ </a:t>
            </a:r>
          </a:p>
        </p:txBody>
      </p:sp>
    </p:spTree>
    <p:extLst>
      <p:ext uri="{BB962C8B-B14F-4D97-AF65-F5344CB8AC3E}">
        <p14:creationId xmlns:p14="http://schemas.microsoft.com/office/powerpoint/2010/main" val="180678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0" y="316279"/>
            <a:ext cx="9144000" cy="461665"/>
          </a:xfrm>
          <a:prstGeom prst="rect">
            <a:avLst/>
          </a:prstGeom>
          <a:extLst/>
        </p:spPr>
        <p:txBody>
          <a:bodyPr wrap="square">
            <a:spAutoFit/>
          </a:bodyPr>
          <a:lstStyle>
            <a:defPPr>
              <a:defRPr lang="ru-RU"/>
            </a:defPPr>
            <a:lvl1pPr algn="ctr" eaLnBrk="0" hangingPunct="0">
              <a:defRPr b="1">
                <a:solidFill>
                  <a:srgbClr val="FFFFCC"/>
                </a:solidFill>
                <a:latin typeface="Arial" charset="0"/>
              </a:defRPr>
            </a:lvl1pPr>
            <a:lvl2pPr algn="ctr" eaLnBrk="1" hangingPunct="1"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eaLnBrk="1" hangingPunct="1"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eaLnBrk="1" hangingPunct="1"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eaLnBrk="1" hangingPunct="1"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ЖИЛЬЕ ДЛЯ РОССИЙСКОЙ СЕМЬИ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084167" y="1362254"/>
            <a:ext cx="1512169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Количество</a:t>
            </a:r>
            <a:endParaRPr lang="ru-RU" sz="1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с одним вырезанным углом 4"/>
          <p:cNvSpPr/>
          <p:nvPr/>
        </p:nvSpPr>
        <p:spPr>
          <a:xfrm>
            <a:off x="732905" y="2924944"/>
            <a:ext cx="8148314" cy="1584176"/>
          </a:xfrm>
          <a:prstGeom prst="snip1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0" tIns="0" anchor="t"/>
          <a:lstStyle/>
          <a:p>
            <a:endParaRPr lang="ru-RU" sz="10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ПОСТАНОВЛЕНИЕ ПРАВИТЕЛЬСТВА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РБ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№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472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15 ОКТЯБРЯ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2014 ГОДА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«ОБ УТВЕРЖДЕНИИ ОТДЕЛЬНЫХ НОРМАТИВНЫХ АКТОВ…» 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с одним вырезанным углом 6"/>
          <p:cNvSpPr/>
          <p:nvPr/>
        </p:nvSpPr>
        <p:spPr>
          <a:xfrm>
            <a:off x="735857" y="4725144"/>
            <a:ext cx="8148314" cy="1584176"/>
          </a:xfrm>
          <a:prstGeom prst="snip1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0" tIns="0" anchor="t"/>
          <a:lstStyle/>
          <a:p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ПОСТАНОВЛЕНИЕ ПРАВИТЕЛЬСТВА РБ №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486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 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29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ОКТЯБРЯ 2014 ГОДА </a:t>
            </a:r>
            <a:r>
              <a:rPr lang="ru-RU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«ОБ УТВЕРЖДЕНИИ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ПОРЯДКА ОТБОРА ЗЕМЕЛЬНЫХ УЧАСТКОВ, ЗАСТРОЙЩИКОВ, ПРОЕКТОВ…» 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с одним вырезанным углом 9"/>
          <p:cNvSpPr/>
          <p:nvPr/>
        </p:nvSpPr>
        <p:spPr>
          <a:xfrm>
            <a:off x="744166" y="1124744"/>
            <a:ext cx="8148314" cy="1584176"/>
          </a:xfrm>
          <a:prstGeom prst="snip1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0" tIns="0" anchor="t"/>
          <a:lstStyle/>
          <a:p>
            <a:endParaRPr lang="ru-RU" sz="1000" b="1" dirty="0" smtClean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ПОСТАНОВЛЕНИЕ ПРАВИТЕЛЬСТВА РФ №</a:t>
            </a:r>
            <a:r>
              <a:rPr lang="ru-RU" b="1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404</a:t>
            </a:r>
            <a:r>
              <a:rPr lang="ru-RU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ОТ </a:t>
            </a:r>
            <a:r>
              <a:rPr lang="ru-RU" b="1" kern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 МАЯ 2014 ГОДА </a:t>
            </a:r>
            <a:r>
              <a:rPr lang="ru-RU" b="1" kern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«О НЕКОТОРЫХ ВОПРОСАХ РЕАЛИЗАЦИИ ПРОГРАММЫ «ЖИЛЬЕ ДЛЯ РОССИЙСКОЙ СЕМЬИ» </a:t>
            </a:r>
            <a:endParaRPr lang="ru-RU" b="1" kern="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17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2400" y="6448251"/>
            <a:ext cx="720080" cy="365125"/>
          </a:xfrm>
        </p:spPr>
        <p:txBody>
          <a:bodyPr vert="horz" lIns="91440" tIns="45720" rIns="91440" bIns="45720" rtlCol="0" anchor="ctr"/>
          <a:lstStyle/>
          <a:p>
            <a:fld id="{148ECE58-DD8F-41A7-82C0-941C977FA5B8}" type="slidenum"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pPr/>
              <a:t>8</a:t>
            </a:fld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32656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chemeClr val="tx2"/>
                </a:solidFill>
                <a:latin typeface="Arial" charset="0"/>
              </a:rPr>
              <a:t>МЕХАНИЗМ ВЗАИМОДЕЙСТВИЯ УЧАСТНИКОВ ПРОГРАММЫ</a:t>
            </a:r>
            <a:endParaRPr lang="ru-RU" b="1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1026" name="Picture 2" descr="Государственный комитет Республики Башкортостан по строительству и архитек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268759"/>
            <a:ext cx="142875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Куб 2"/>
          <p:cNvSpPr/>
          <p:nvPr/>
        </p:nvSpPr>
        <p:spPr>
          <a:xfrm>
            <a:off x="755576" y="1425842"/>
            <a:ext cx="2160240" cy="851030"/>
          </a:xfrm>
          <a:prstGeom prst="cub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ЗАСТРОЙЩИКИ</a:t>
            </a:r>
            <a:endParaRPr lang="ru-RU" b="1" dirty="0"/>
          </a:p>
        </p:txBody>
      </p:sp>
      <p:sp>
        <p:nvSpPr>
          <p:cNvPr id="14" name="Куб 13"/>
          <p:cNvSpPr/>
          <p:nvPr/>
        </p:nvSpPr>
        <p:spPr>
          <a:xfrm>
            <a:off x="755576" y="2429272"/>
            <a:ext cx="2160240" cy="851030"/>
          </a:xfrm>
          <a:prstGeom prst="cub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ЗАСТРОЙЩИКИ</a:t>
            </a:r>
            <a:endParaRPr lang="ru-RU" b="1" dirty="0"/>
          </a:p>
        </p:txBody>
      </p:sp>
      <p:sp>
        <p:nvSpPr>
          <p:cNvPr id="15" name="Куб 14"/>
          <p:cNvSpPr/>
          <p:nvPr/>
        </p:nvSpPr>
        <p:spPr>
          <a:xfrm>
            <a:off x="6300192" y="1425842"/>
            <a:ext cx="2160240" cy="851030"/>
          </a:xfrm>
          <a:prstGeom prst="cub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ЗАСТРОЙЩИКИ</a:t>
            </a:r>
            <a:endParaRPr lang="ru-RU" b="1" dirty="0"/>
          </a:p>
        </p:txBody>
      </p:sp>
      <p:sp>
        <p:nvSpPr>
          <p:cNvPr id="16" name="Куб 15"/>
          <p:cNvSpPr/>
          <p:nvPr/>
        </p:nvSpPr>
        <p:spPr>
          <a:xfrm>
            <a:off x="6300192" y="2429272"/>
            <a:ext cx="2160240" cy="851030"/>
          </a:xfrm>
          <a:prstGeom prst="cub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ЗАСТРОЙЩИКИ</a:t>
            </a:r>
            <a:endParaRPr lang="ru-RU" b="1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3131840" y="1628800"/>
            <a:ext cx="576064" cy="401959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3131840" y="2390801"/>
            <a:ext cx="576064" cy="401959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10800000">
            <a:off x="5447687" y="1628799"/>
            <a:ext cx="576064" cy="401959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10800000">
            <a:off x="5447687" y="2390800"/>
            <a:ext cx="576064" cy="401959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2194079">
            <a:off x="3686644" y="3055625"/>
            <a:ext cx="288032" cy="108012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rot="19635662">
            <a:off x="5098185" y="3074888"/>
            <a:ext cx="288032" cy="1080120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422667" y="3181653"/>
            <a:ext cx="293737" cy="936104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915816" y="4365104"/>
            <a:ext cx="3179943" cy="86409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МО И ГО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7" name="Блок-схема: узел 16"/>
          <p:cNvSpPr/>
          <p:nvPr/>
        </p:nvSpPr>
        <p:spPr>
          <a:xfrm>
            <a:off x="6859441" y="5850434"/>
            <a:ext cx="576064" cy="530894"/>
          </a:xfrm>
          <a:prstGeom prst="flowChartConnector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г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6" name="Блок-схема: узел 25"/>
          <p:cNvSpPr/>
          <p:nvPr/>
        </p:nvSpPr>
        <p:spPr>
          <a:xfrm>
            <a:off x="4261448" y="5850434"/>
            <a:ext cx="576064" cy="530894"/>
          </a:xfrm>
          <a:prstGeom prst="flowChartConnector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г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4910530" y="5850434"/>
            <a:ext cx="576064" cy="530894"/>
          </a:xfrm>
          <a:prstGeom prst="flowChartConnector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г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8" name="Блок-схема: узел 27"/>
          <p:cNvSpPr/>
          <p:nvPr/>
        </p:nvSpPr>
        <p:spPr>
          <a:xfrm>
            <a:off x="5566588" y="5850434"/>
            <a:ext cx="576064" cy="530894"/>
          </a:xfrm>
          <a:prstGeom prst="flowChartConnector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г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9" name="Блок-схема: узел 28"/>
          <p:cNvSpPr/>
          <p:nvPr/>
        </p:nvSpPr>
        <p:spPr>
          <a:xfrm>
            <a:off x="6198048" y="5850434"/>
            <a:ext cx="576064" cy="530894"/>
          </a:xfrm>
          <a:prstGeom prst="flowChartConnector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г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0" name="Блок-схема: узел 29"/>
          <p:cNvSpPr/>
          <p:nvPr/>
        </p:nvSpPr>
        <p:spPr>
          <a:xfrm>
            <a:off x="1703461" y="5850434"/>
            <a:ext cx="576064" cy="530894"/>
          </a:xfrm>
          <a:prstGeom prst="flowChartConnector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г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1" name="Блок-схема: узел 30"/>
          <p:cNvSpPr/>
          <p:nvPr/>
        </p:nvSpPr>
        <p:spPr>
          <a:xfrm>
            <a:off x="2340686" y="5850434"/>
            <a:ext cx="576064" cy="530894"/>
          </a:xfrm>
          <a:prstGeom prst="flowChartConnector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г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2" name="Блок-схема: узел 31"/>
          <p:cNvSpPr/>
          <p:nvPr/>
        </p:nvSpPr>
        <p:spPr>
          <a:xfrm>
            <a:off x="3020307" y="5850434"/>
            <a:ext cx="576064" cy="530894"/>
          </a:xfrm>
          <a:prstGeom prst="flowChartConnector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г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3" name="Блок-схема: узел 32"/>
          <p:cNvSpPr/>
          <p:nvPr/>
        </p:nvSpPr>
        <p:spPr>
          <a:xfrm>
            <a:off x="3627957" y="5850434"/>
            <a:ext cx="576064" cy="530894"/>
          </a:xfrm>
          <a:prstGeom prst="flowChartConnector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г</a:t>
            </a:r>
            <a:endParaRPr lang="ru-RU" dirty="0">
              <a:solidFill>
                <a:schemeClr val="tx2"/>
              </a:solidFill>
            </a:endParaRPr>
          </a:p>
        </p:txBody>
      </p:sp>
      <p:cxnSp>
        <p:nvCxnSpPr>
          <p:cNvPr id="34" name="Прямая со стрелкой 33"/>
          <p:cNvCxnSpPr>
            <a:stCxn id="30" idx="0"/>
            <a:endCxn id="13" idx="2"/>
          </p:cNvCxnSpPr>
          <p:nvPr/>
        </p:nvCxnSpPr>
        <p:spPr>
          <a:xfrm flipV="1">
            <a:off x="1991493" y="5229200"/>
            <a:ext cx="2514295" cy="621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31" idx="0"/>
            <a:endCxn id="13" idx="2"/>
          </p:cNvCxnSpPr>
          <p:nvPr/>
        </p:nvCxnSpPr>
        <p:spPr>
          <a:xfrm flipV="1">
            <a:off x="2628718" y="5229200"/>
            <a:ext cx="1877070" cy="621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32" idx="0"/>
            <a:endCxn id="13" idx="2"/>
          </p:cNvCxnSpPr>
          <p:nvPr/>
        </p:nvCxnSpPr>
        <p:spPr>
          <a:xfrm flipV="1">
            <a:off x="3308339" y="5229200"/>
            <a:ext cx="1197449" cy="621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33" idx="0"/>
            <a:endCxn id="13" idx="2"/>
          </p:cNvCxnSpPr>
          <p:nvPr/>
        </p:nvCxnSpPr>
        <p:spPr>
          <a:xfrm flipV="1">
            <a:off x="3915989" y="5229200"/>
            <a:ext cx="589799" cy="621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26" idx="0"/>
            <a:endCxn id="13" idx="2"/>
          </p:cNvCxnSpPr>
          <p:nvPr/>
        </p:nvCxnSpPr>
        <p:spPr>
          <a:xfrm flipH="1" flipV="1">
            <a:off x="4505788" y="5229200"/>
            <a:ext cx="43692" cy="621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27" idx="0"/>
          </p:cNvCxnSpPr>
          <p:nvPr/>
        </p:nvCxnSpPr>
        <p:spPr>
          <a:xfrm flipH="1" flipV="1">
            <a:off x="4505788" y="5229200"/>
            <a:ext cx="692774" cy="621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28" idx="0"/>
            <a:endCxn id="13" idx="2"/>
          </p:cNvCxnSpPr>
          <p:nvPr/>
        </p:nvCxnSpPr>
        <p:spPr>
          <a:xfrm flipH="1" flipV="1">
            <a:off x="4505788" y="5229200"/>
            <a:ext cx="1348832" cy="621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29" idx="0"/>
          </p:cNvCxnSpPr>
          <p:nvPr/>
        </p:nvCxnSpPr>
        <p:spPr>
          <a:xfrm flipH="1" flipV="1">
            <a:off x="4527634" y="5229200"/>
            <a:ext cx="1958446" cy="621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stCxn id="17" idx="0"/>
            <a:endCxn id="13" idx="2"/>
          </p:cNvCxnSpPr>
          <p:nvPr/>
        </p:nvCxnSpPr>
        <p:spPr>
          <a:xfrm flipH="1" flipV="1">
            <a:off x="4505788" y="5229200"/>
            <a:ext cx="2641685" cy="6212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049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2400" y="6448251"/>
            <a:ext cx="720080" cy="365125"/>
          </a:xfrm>
        </p:spPr>
        <p:txBody>
          <a:bodyPr vert="horz" lIns="91440" tIns="45720" rIns="91440" bIns="45720" rtlCol="0" anchor="ctr"/>
          <a:lstStyle/>
          <a:p>
            <a:fld id="{148ECE58-DD8F-41A7-82C0-941C977FA5B8}" type="slidenum"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pPr/>
              <a:t>9</a:t>
            </a:fld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32656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chemeClr val="tx2"/>
                </a:solidFill>
                <a:latin typeface="Arial" charset="0"/>
              </a:rPr>
              <a:t>ОТОБРАННЫЕ ПРОЕКТЫ</a:t>
            </a:r>
            <a:endParaRPr lang="ru-RU" sz="2400" b="1" dirty="0">
              <a:solidFill>
                <a:schemeClr val="tx2"/>
              </a:solidFill>
              <a:latin typeface="Arial" charset="0"/>
            </a:endParaRPr>
          </a:p>
        </p:txBody>
      </p:sp>
      <p:pic>
        <p:nvPicPr>
          <p:cNvPr id="2050" name="Picture 2" descr="http://www.pchelovodstvo.ru/files/article/2011/20110125_karta_ba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96752"/>
            <a:ext cx="4824536" cy="5440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Блок-схема: узел 6"/>
          <p:cNvSpPr/>
          <p:nvPr/>
        </p:nvSpPr>
        <p:spPr>
          <a:xfrm>
            <a:off x="4025527" y="3284984"/>
            <a:ext cx="288032" cy="288032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узел 38"/>
          <p:cNvSpPr/>
          <p:nvPr/>
        </p:nvSpPr>
        <p:spPr>
          <a:xfrm>
            <a:off x="3889396" y="3577934"/>
            <a:ext cx="288032" cy="288032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Блок-схема: узел 40"/>
          <p:cNvSpPr/>
          <p:nvPr/>
        </p:nvSpPr>
        <p:spPr>
          <a:xfrm>
            <a:off x="2339752" y="3291863"/>
            <a:ext cx="288032" cy="288032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Блок-схема: узел 42"/>
          <p:cNvSpPr/>
          <p:nvPr/>
        </p:nvSpPr>
        <p:spPr>
          <a:xfrm>
            <a:off x="3839572" y="4590756"/>
            <a:ext cx="288032" cy="288032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лок-схема: узел 44"/>
          <p:cNvSpPr/>
          <p:nvPr/>
        </p:nvSpPr>
        <p:spPr>
          <a:xfrm>
            <a:off x="3917502" y="4149080"/>
            <a:ext cx="288032" cy="288032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Блок-схема: узел 46"/>
          <p:cNvSpPr/>
          <p:nvPr/>
        </p:nvSpPr>
        <p:spPr>
          <a:xfrm>
            <a:off x="4025527" y="2924944"/>
            <a:ext cx="288032" cy="288032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261348" y="2420888"/>
            <a:ext cx="1790371" cy="1152128"/>
          </a:xfrm>
          <a:prstGeom prst="wedgeRectCallout">
            <a:avLst>
              <a:gd name="adj1" fmla="val 65306"/>
              <a:gd name="adj2" fmla="val 33990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/>
                </a:solidFill>
              </a:rPr>
              <a:t>Г.ОКТЯБРЬСКИЙ И Г.ТУЙМАЗЫ</a:t>
            </a:r>
          </a:p>
          <a:p>
            <a:pPr algn="ctr"/>
            <a:r>
              <a:rPr lang="ru-RU" sz="1200" i="1" dirty="0" smtClean="0">
                <a:solidFill>
                  <a:schemeClr val="tx2"/>
                </a:solidFill>
              </a:rPr>
              <a:t>ГУП ФЖС</a:t>
            </a:r>
          </a:p>
          <a:p>
            <a:pPr algn="ctr"/>
            <a:r>
              <a:rPr lang="ru-RU" sz="1200" i="1" dirty="0" smtClean="0">
                <a:solidFill>
                  <a:schemeClr val="tx2"/>
                </a:solidFill>
              </a:rPr>
              <a:t>ОАО ГОССТРОЙ</a:t>
            </a:r>
          </a:p>
          <a:p>
            <a:pPr algn="ctr"/>
            <a:r>
              <a:rPr lang="ru-RU" sz="1200" i="1" dirty="0" smtClean="0">
                <a:solidFill>
                  <a:schemeClr val="tx2"/>
                </a:solidFill>
              </a:rPr>
              <a:t>ООО СФ№3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155 ТЫС.КВ.М</a:t>
            </a:r>
            <a:endParaRPr lang="ru-RU" sz="1800" b="1" dirty="0">
              <a:solidFill>
                <a:srgbClr val="FF0000"/>
              </a:solidFill>
            </a:endParaRPr>
          </a:p>
        </p:txBody>
      </p:sp>
      <p:sp>
        <p:nvSpPr>
          <p:cNvPr id="49" name="Блок-схема: узел 48"/>
          <p:cNvSpPr/>
          <p:nvPr/>
        </p:nvSpPr>
        <p:spPr>
          <a:xfrm>
            <a:off x="2771800" y="1663566"/>
            <a:ext cx="288032" cy="288032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ая выноска 50"/>
          <p:cNvSpPr/>
          <p:nvPr/>
        </p:nvSpPr>
        <p:spPr>
          <a:xfrm>
            <a:off x="261348" y="1107470"/>
            <a:ext cx="1646355" cy="1152128"/>
          </a:xfrm>
          <a:prstGeom prst="wedgeRectCallout">
            <a:avLst>
              <a:gd name="adj1" fmla="val 104540"/>
              <a:gd name="adj2" fmla="val 7791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2"/>
                </a:solidFill>
              </a:rPr>
              <a:t>Г.НЕФТЕКАМСК</a:t>
            </a:r>
          </a:p>
          <a:p>
            <a:pPr algn="ctr"/>
            <a:r>
              <a:rPr lang="ru-RU" sz="1400" i="1" dirty="0" smtClean="0">
                <a:solidFill>
                  <a:schemeClr val="tx2"/>
                </a:solidFill>
              </a:rPr>
              <a:t>ГУП ФЖС</a:t>
            </a:r>
          </a:p>
          <a:p>
            <a:pPr algn="ctr"/>
            <a:r>
              <a:rPr lang="ru-RU" sz="1400" i="1" dirty="0" smtClean="0">
                <a:solidFill>
                  <a:schemeClr val="tx2"/>
                </a:solidFill>
              </a:rPr>
              <a:t>НО ФРЖС РБ</a:t>
            </a:r>
          </a:p>
          <a:p>
            <a:pPr algn="ctr"/>
            <a:r>
              <a:rPr lang="ru-RU" sz="1600" b="1" i="1" dirty="0" smtClean="0">
                <a:solidFill>
                  <a:srgbClr val="FF0000"/>
                </a:solidFill>
              </a:rPr>
              <a:t>20,06 ТЫС.КВ.М</a:t>
            </a:r>
            <a:endParaRPr lang="ru-RU" sz="1600" b="1" i="1" dirty="0">
              <a:solidFill>
                <a:srgbClr val="FF0000"/>
              </a:solidFill>
            </a:endParaRPr>
          </a:p>
        </p:txBody>
      </p:sp>
      <p:sp>
        <p:nvSpPr>
          <p:cNvPr id="52" name="Прямоугольная выноска 51"/>
          <p:cNvSpPr/>
          <p:nvPr/>
        </p:nvSpPr>
        <p:spPr>
          <a:xfrm>
            <a:off x="261349" y="3726660"/>
            <a:ext cx="1440160" cy="1152128"/>
          </a:xfrm>
          <a:prstGeom prst="wedgeRectCallout">
            <a:avLst>
              <a:gd name="adj1" fmla="val 203550"/>
              <a:gd name="adj2" fmla="val -8390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2"/>
                </a:solidFill>
              </a:rPr>
              <a:t>Г.СТЕРЛИТАМАК</a:t>
            </a:r>
          </a:p>
          <a:p>
            <a:pPr algn="ctr"/>
            <a:r>
              <a:rPr lang="ru-RU" sz="1200" i="1" dirty="0" smtClean="0">
                <a:solidFill>
                  <a:schemeClr val="tx2"/>
                </a:solidFill>
              </a:rPr>
              <a:t>ОАО КПД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10 ТЫС.КВ.М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53" name="Прямоугольная выноска 52"/>
          <p:cNvSpPr/>
          <p:nvPr/>
        </p:nvSpPr>
        <p:spPr>
          <a:xfrm>
            <a:off x="261349" y="5085184"/>
            <a:ext cx="1440160" cy="1152128"/>
          </a:xfrm>
          <a:prstGeom prst="wedgeRectCallout">
            <a:avLst>
              <a:gd name="adj1" fmla="val 199851"/>
              <a:gd name="adj2" fmla="val -73116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2"/>
                </a:solidFill>
              </a:rPr>
              <a:t>Г.САЛАВАТ</a:t>
            </a:r>
          </a:p>
          <a:p>
            <a:pPr algn="ctr"/>
            <a:r>
              <a:rPr lang="ru-RU" sz="1200" i="1" dirty="0">
                <a:solidFill>
                  <a:schemeClr val="tx2"/>
                </a:solidFill>
              </a:rPr>
              <a:t>ООО «СУ №7</a:t>
            </a:r>
            <a:r>
              <a:rPr lang="ru-RU" sz="1200" i="1" dirty="0" smtClean="0">
                <a:solidFill>
                  <a:schemeClr val="tx2"/>
                </a:solidFill>
              </a:rPr>
              <a:t>»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10 ТЫС.КВ.М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54" name="Прямоугольная выноска 53"/>
          <p:cNvSpPr/>
          <p:nvPr/>
        </p:nvSpPr>
        <p:spPr>
          <a:xfrm>
            <a:off x="7164288" y="1259870"/>
            <a:ext cx="1800200" cy="1152128"/>
          </a:xfrm>
          <a:prstGeom prst="wedgeRectCallout">
            <a:avLst>
              <a:gd name="adj1" fmla="val -210293"/>
              <a:gd name="adj2" fmla="val 98715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2"/>
                </a:solidFill>
              </a:rPr>
              <a:t>Г.УФА</a:t>
            </a:r>
          </a:p>
          <a:p>
            <a:pPr algn="ctr"/>
            <a:r>
              <a:rPr lang="ru-RU" sz="1200" i="1" dirty="0">
                <a:solidFill>
                  <a:schemeClr val="tx2"/>
                </a:solidFill>
              </a:rPr>
              <a:t>ООО «ЯРКИЙ-1»</a:t>
            </a:r>
          </a:p>
          <a:p>
            <a:pPr algn="ctr"/>
            <a:r>
              <a:rPr lang="ru-RU" sz="1600" b="1" dirty="0">
                <a:solidFill>
                  <a:srgbClr val="FF0000"/>
                </a:solidFill>
              </a:rPr>
              <a:t>10 ТЫС.КВ.М</a:t>
            </a:r>
          </a:p>
        </p:txBody>
      </p:sp>
      <p:sp>
        <p:nvSpPr>
          <p:cNvPr id="55" name="Прямоугольная выноска 54"/>
          <p:cNvSpPr/>
          <p:nvPr/>
        </p:nvSpPr>
        <p:spPr>
          <a:xfrm>
            <a:off x="7164288" y="2574531"/>
            <a:ext cx="1800200" cy="1342481"/>
          </a:xfrm>
          <a:prstGeom prst="wedgeRectCallout">
            <a:avLst>
              <a:gd name="adj1" fmla="val -209899"/>
              <a:gd name="adj2" fmla="val 15928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2"/>
                </a:solidFill>
              </a:rPr>
              <a:t>УФИМСКИЙ Р-Н</a:t>
            </a:r>
          </a:p>
          <a:p>
            <a:pPr algn="ctr"/>
            <a:r>
              <a:rPr lang="ru-RU" sz="1100" i="1" dirty="0" smtClean="0">
                <a:solidFill>
                  <a:schemeClr val="tx2"/>
                </a:solidFill>
              </a:rPr>
              <a:t>ООО «КИЛСТРОЙИНВЕСТ»</a:t>
            </a:r>
          </a:p>
          <a:p>
            <a:pPr algn="ctr"/>
            <a:r>
              <a:rPr lang="ru-RU" sz="1100" i="1" dirty="0" smtClean="0">
                <a:solidFill>
                  <a:schemeClr val="tx2"/>
                </a:solidFill>
              </a:rPr>
              <a:t>ООО «СТРОЙВЕРТИКАЛЬ»</a:t>
            </a:r>
            <a:endParaRPr lang="en-US" sz="1100" i="1" dirty="0" smtClean="0">
              <a:solidFill>
                <a:schemeClr val="tx2"/>
              </a:solidFill>
            </a:endParaRPr>
          </a:p>
          <a:p>
            <a:pPr algn="ctr"/>
            <a:r>
              <a:rPr lang="ru-RU" sz="1100" i="1" dirty="0" smtClean="0">
                <a:solidFill>
                  <a:schemeClr val="tx2"/>
                </a:solidFill>
              </a:rPr>
              <a:t>ООО «СМУ-142»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125 ТЫС.КВ.М</a:t>
            </a:r>
            <a:endParaRPr lang="ru-RU" sz="1100" b="1" dirty="0">
              <a:solidFill>
                <a:srgbClr val="FF0000"/>
              </a:solidFill>
            </a:endParaRPr>
          </a:p>
        </p:txBody>
      </p:sp>
      <p:sp>
        <p:nvSpPr>
          <p:cNvPr id="56" name="Прямоугольная выноска 55"/>
          <p:cNvSpPr/>
          <p:nvPr/>
        </p:nvSpPr>
        <p:spPr>
          <a:xfrm>
            <a:off x="7415850" y="4158708"/>
            <a:ext cx="1440160" cy="1152128"/>
          </a:xfrm>
          <a:prstGeom prst="wedgeRectCallout">
            <a:avLst>
              <a:gd name="adj1" fmla="val -273573"/>
              <a:gd name="adj2" fmla="val -83905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2"/>
                </a:solidFill>
              </a:rPr>
              <a:t>КАРМАСКАЛИНСКИЙ Р-Н</a:t>
            </a:r>
          </a:p>
          <a:p>
            <a:pPr algn="ctr"/>
            <a:r>
              <a:rPr lang="ru-RU" sz="1400" i="1" dirty="0" smtClean="0">
                <a:solidFill>
                  <a:schemeClr val="tx2"/>
                </a:solidFill>
              </a:rPr>
              <a:t>ООО «БАЗИС»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10 ТЫС.КВ.М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88224" y="5517232"/>
            <a:ext cx="2262838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ИТОГО: </a:t>
            </a:r>
            <a:r>
              <a:rPr lang="ru-RU" b="1" dirty="0" smtClean="0">
                <a:solidFill>
                  <a:srgbClr val="FF0000"/>
                </a:solidFill>
              </a:rPr>
              <a:t>14 </a:t>
            </a:r>
            <a:r>
              <a:rPr lang="ru-RU" b="1" dirty="0" smtClean="0">
                <a:solidFill>
                  <a:schemeClr val="tx2"/>
                </a:solidFill>
              </a:rPr>
              <a:t>проектов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377 </a:t>
            </a:r>
            <a:r>
              <a:rPr lang="ru-RU" b="1" dirty="0" err="1" smtClean="0">
                <a:solidFill>
                  <a:schemeClr val="tx2"/>
                </a:solidFill>
              </a:rPr>
              <a:t>тыс.кв.м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77834" y="5521431"/>
            <a:ext cx="2772308" cy="127519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стоимость жилья с чистовой отделкой – не более </a:t>
            </a:r>
            <a:r>
              <a:rPr lang="ru-RU" b="1" dirty="0" smtClean="0">
                <a:solidFill>
                  <a:srgbClr val="FF0000"/>
                </a:solidFill>
              </a:rPr>
              <a:t>35 000 рублей </a:t>
            </a:r>
            <a:r>
              <a:rPr lang="ru-RU" b="1" dirty="0" smtClean="0">
                <a:solidFill>
                  <a:schemeClr val="tx2"/>
                </a:solidFill>
              </a:rPr>
              <a:t>за 1 </a:t>
            </a:r>
            <a:r>
              <a:rPr lang="ru-RU" b="1" dirty="0" err="1" smtClean="0">
                <a:solidFill>
                  <a:schemeClr val="tx2"/>
                </a:solidFill>
              </a:rPr>
              <a:t>кв.м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16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7377</TotalTime>
  <Words>2502</Words>
  <Application>Microsoft Office PowerPoint</Application>
  <PresentationFormat>Экран (4:3)</PresentationFormat>
  <Paragraphs>187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ЖИЛСТРОЙСБЕРЕЖЕНИЯ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Гагин</dc:creator>
  <cp:lastModifiedBy>Егор Родин</cp:lastModifiedBy>
  <cp:revision>393</cp:revision>
  <cp:lastPrinted>2015-09-10T03:07:33Z</cp:lastPrinted>
  <dcterms:created xsi:type="dcterms:W3CDTF">2011-01-19T09:39:26Z</dcterms:created>
  <dcterms:modified xsi:type="dcterms:W3CDTF">2015-09-10T08:11:49Z</dcterms:modified>
</cp:coreProperties>
</file>